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83"/>
  </p:notesMasterIdLst>
  <p:handoutMasterIdLst>
    <p:handoutMasterId r:id="rId84"/>
  </p:handoutMasterIdLst>
  <p:sldIdLst>
    <p:sldId id="256" r:id="rId2"/>
    <p:sldId id="263" r:id="rId3"/>
    <p:sldId id="257" r:id="rId4"/>
    <p:sldId id="335" r:id="rId5"/>
    <p:sldId id="258" r:id="rId6"/>
    <p:sldId id="259" r:id="rId7"/>
    <p:sldId id="260" r:id="rId8"/>
    <p:sldId id="261" r:id="rId9"/>
    <p:sldId id="262" r:id="rId10"/>
    <p:sldId id="330" r:id="rId11"/>
    <p:sldId id="331" r:id="rId12"/>
    <p:sldId id="332" r:id="rId13"/>
    <p:sldId id="333" r:id="rId14"/>
    <p:sldId id="286" r:id="rId15"/>
    <p:sldId id="341" r:id="rId16"/>
    <p:sldId id="287" r:id="rId17"/>
    <p:sldId id="288" r:id="rId18"/>
    <p:sldId id="339" r:id="rId19"/>
    <p:sldId id="334" r:id="rId20"/>
    <p:sldId id="289" r:id="rId21"/>
    <p:sldId id="291" r:id="rId22"/>
    <p:sldId id="292" r:id="rId23"/>
    <p:sldId id="340" r:id="rId24"/>
    <p:sldId id="264" r:id="rId25"/>
    <p:sldId id="265" r:id="rId26"/>
    <p:sldId id="266" r:id="rId27"/>
    <p:sldId id="267" r:id="rId28"/>
    <p:sldId id="268" r:id="rId29"/>
    <p:sldId id="269" r:id="rId30"/>
    <p:sldId id="270" r:id="rId31"/>
    <p:sldId id="271" r:id="rId32"/>
    <p:sldId id="272" r:id="rId33"/>
    <p:sldId id="273" r:id="rId34"/>
    <p:sldId id="274" r:id="rId35"/>
    <p:sldId id="275" r:id="rId36"/>
    <p:sldId id="276" r:id="rId37"/>
    <p:sldId id="277" r:id="rId38"/>
    <p:sldId id="278" r:id="rId39"/>
    <p:sldId id="279" r:id="rId40"/>
    <p:sldId id="280" r:id="rId41"/>
    <p:sldId id="281" r:id="rId42"/>
    <p:sldId id="282" r:id="rId43"/>
    <p:sldId id="283" r:id="rId44"/>
    <p:sldId id="284" r:id="rId45"/>
    <p:sldId id="285" r:id="rId46"/>
    <p:sldId id="293" r:id="rId47"/>
    <p:sldId id="296" r:id="rId48"/>
    <p:sldId id="343" r:id="rId49"/>
    <p:sldId id="344" r:id="rId50"/>
    <p:sldId id="345" r:id="rId51"/>
    <p:sldId id="346" r:id="rId52"/>
    <p:sldId id="297" r:id="rId53"/>
    <p:sldId id="347" r:id="rId54"/>
    <p:sldId id="348" r:id="rId55"/>
    <p:sldId id="349" r:id="rId56"/>
    <p:sldId id="298" r:id="rId57"/>
    <p:sldId id="299" r:id="rId58"/>
    <p:sldId id="327" r:id="rId59"/>
    <p:sldId id="328" r:id="rId60"/>
    <p:sldId id="302" r:id="rId61"/>
    <p:sldId id="303" r:id="rId62"/>
    <p:sldId id="304" r:id="rId63"/>
    <p:sldId id="305" r:id="rId64"/>
    <p:sldId id="306" r:id="rId65"/>
    <p:sldId id="309" r:id="rId66"/>
    <p:sldId id="310" r:id="rId67"/>
    <p:sldId id="311" r:id="rId68"/>
    <p:sldId id="312" r:id="rId69"/>
    <p:sldId id="313" r:id="rId70"/>
    <p:sldId id="314" r:id="rId71"/>
    <p:sldId id="336" r:id="rId72"/>
    <p:sldId id="337" r:id="rId73"/>
    <p:sldId id="338" r:id="rId74"/>
    <p:sldId id="315" r:id="rId75"/>
    <p:sldId id="316" r:id="rId76"/>
    <p:sldId id="317" r:id="rId77"/>
    <p:sldId id="318" r:id="rId78"/>
    <p:sldId id="319" r:id="rId79"/>
    <p:sldId id="320" r:id="rId80"/>
    <p:sldId id="321" r:id="rId81"/>
    <p:sldId id="323"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3"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3C5285B-A5BD-4AAE-9974-E2C3F2A9945B}" type="datetimeFigureOut">
              <a:rPr lang="en-US" smtClean="0"/>
              <a:t>9/18/2015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CD85DE-D9BA-4AB0-8A15-9E2CFD915EF8}"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DEB52A-C3EB-4A7A-A6AE-F847A61B18EE}" type="datetimeFigureOut">
              <a:rPr lang="en-US" smtClean="0"/>
              <a:pPr/>
              <a:t>9/18/2015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B0F1DA-6E40-4324-849A-BBA4CA38C1A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15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34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36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37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38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39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40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41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24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44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B0F1DA-6E40-4324-849A-BBA4CA38C1A6}" type="slidenum">
              <a:rPr lang="en-US" smtClean="0"/>
              <a:pPr/>
              <a:t>56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61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62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63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64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65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66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74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75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F2F68F-19DE-4015-ADB9-BA3C1492A3C7}" type="slidenum">
              <a:rPr lang="en-US" smtClean="0"/>
              <a:pPr/>
              <a:t>25</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76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78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79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80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81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26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29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30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6F2F68F-19DE-4015-ADB9-BA3C1492A3C7}"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6152CB2-15ED-4C81-91D7-358BB10CD844}" type="datetimeFigureOut">
              <a:rPr lang="en-US" smtClean="0"/>
              <a:pPr/>
              <a:t>9/18/2015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E341362-1A41-47AD-B375-4E60FE9F9D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152CB2-15ED-4C81-91D7-358BB10CD844}"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41362-1A41-47AD-B375-4E60FE9F9D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152CB2-15ED-4C81-91D7-358BB10CD844}"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41362-1A41-47AD-B375-4E60FE9F9D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6152CB2-15ED-4C81-91D7-358BB10CD844}" type="datetimeFigureOut">
              <a:rPr lang="en-US" smtClean="0"/>
              <a:pPr/>
              <a:t>9/18/2015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E341362-1A41-47AD-B375-4E60FE9F9D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6152CB2-15ED-4C81-91D7-358BB10CD844}" type="datetimeFigureOut">
              <a:rPr lang="en-US" smtClean="0"/>
              <a:pPr/>
              <a:t>9/18/2015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E341362-1A41-47AD-B375-4E60FE9F9D94}"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6152CB2-15ED-4C81-91D7-358BB10CD844}" type="datetimeFigureOut">
              <a:rPr lang="en-US" smtClean="0"/>
              <a:pPr/>
              <a:t>9/18/2015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E341362-1A41-47AD-B375-4E60FE9F9D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6152CB2-15ED-4C81-91D7-358BB10CD844}" type="datetimeFigureOut">
              <a:rPr lang="en-US" smtClean="0"/>
              <a:pPr/>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E341362-1A41-47AD-B375-4E60FE9F9D94}"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6152CB2-15ED-4C81-91D7-358BB10CD844}" type="datetimeFigureOut">
              <a:rPr lang="en-US" smtClean="0"/>
              <a:pPr/>
              <a:t>9/18/2015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341362-1A41-47AD-B375-4E60FE9F9D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6152CB2-15ED-4C81-91D7-358BB10CD844}" type="datetimeFigureOut">
              <a:rPr lang="en-US" smtClean="0"/>
              <a:pPr/>
              <a:t>9/18/2015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41362-1A41-47AD-B375-4E60FE9F9D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6152CB2-15ED-4C81-91D7-358BB10CD844}" type="datetimeFigureOut">
              <a:rPr lang="en-US" smtClean="0"/>
              <a:pPr/>
              <a:t>9/18/2015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341362-1A41-47AD-B375-4E60FE9F9D9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86152CB2-15ED-4C81-91D7-358BB10CD844}" type="datetimeFigureOut">
              <a:rPr lang="en-US" smtClean="0"/>
              <a:pPr/>
              <a:t>9/18/2015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E341362-1A41-47AD-B375-4E60FE9F9D94}"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6152CB2-15ED-4C81-91D7-358BB10CD844}" type="datetimeFigureOut">
              <a:rPr lang="en-US" smtClean="0"/>
              <a:pPr/>
              <a:t>9/18/2015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E341362-1A41-47AD-B375-4E60FE9F9D94}"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05000"/>
            <a:ext cx="8458200" cy="2057400"/>
          </a:xfrm>
        </p:spPr>
        <p:txBody>
          <a:bodyPr>
            <a:normAutofit fontScale="90000"/>
          </a:bodyPr>
          <a:lstStyle/>
          <a:p>
            <a:r>
              <a:rPr lang="en-US" dirty="0" smtClean="0"/>
              <a:t>The Grieving Parent: Responding to Childhood Deaths, Disability </a:t>
            </a:r>
            <a:r>
              <a:rPr lang="en-US" smtClean="0"/>
              <a:t>or Disappearance </a:t>
            </a:r>
            <a:r>
              <a:rPr lang="en-US" dirty="0" smtClean="0"/>
              <a:t/>
            </a:r>
            <a:br>
              <a:rPr lang="en-US" dirty="0" smtClean="0"/>
            </a:br>
            <a:endParaRPr lang="en-US" dirty="0"/>
          </a:p>
        </p:txBody>
      </p:sp>
      <p:sp>
        <p:nvSpPr>
          <p:cNvPr id="3" name="Subtitle 2"/>
          <p:cNvSpPr>
            <a:spLocks noGrp="1"/>
          </p:cNvSpPr>
          <p:nvPr>
            <p:ph type="subTitle" idx="1"/>
          </p:nvPr>
        </p:nvSpPr>
        <p:spPr/>
        <p:txBody>
          <a:bodyPr>
            <a:normAutofit/>
          </a:bodyPr>
          <a:lstStyle/>
          <a:p>
            <a:r>
              <a:rPr lang="en-US" sz="3600" dirty="0" smtClean="0"/>
              <a:t>H. Norman Wright</a:t>
            </a:r>
            <a:endParaRPr lang="en-US" sz="3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838200"/>
          </a:xfrm>
        </p:spPr>
        <p:txBody>
          <a:bodyPr/>
          <a:lstStyle/>
          <a:p>
            <a:r>
              <a:rPr lang="en-US" dirty="0" smtClean="0"/>
              <a:t>Finding Balance After Loss</a:t>
            </a:r>
            <a:endParaRPr lang="en-US" dirty="0"/>
          </a:p>
        </p:txBody>
      </p:sp>
      <p:sp>
        <p:nvSpPr>
          <p:cNvPr id="3" name="Content Placeholder 2"/>
          <p:cNvSpPr>
            <a:spLocks noGrp="1"/>
          </p:cNvSpPr>
          <p:nvPr>
            <p:ph idx="1"/>
          </p:nvPr>
        </p:nvSpPr>
        <p:spPr>
          <a:xfrm>
            <a:off x="228600" y="1371600"/>
            <a:ext cx="8686800" cy="4525963"/>
          </a:xfrm>
        </p:spPr>
        <p:txBody>
          <a:bodyPr>
            <a:normAutofit lnSpcReduction="10000"/>
          </a:bodyPr>
          <a:lstStyle/>
          <a:p>
            <a:r>
              <a:rPr lang="en-US" dirty="0" smtClean="0"/>
              <a:t>Will we continue to participate in the same recreational activities? What new things will we do?</a:t>
            </a:r>
          </a:p>
          <a:p>
            <a:r>
              <a:rPr lang="en-US" dirty="0" smtClean="0"/>
              <a:t>Will we keep going to the same places we used to—or has the meaning changed too much?</a:t>
            </a:r>
          </a:p>
          <a:p>
            <a:r>
              <a:rPr lang="en-US" dirty="0" smtClean="0"/>
              <a:t>Will we still feel comfortable with our family and friends? What things can we do to help develop a new level of comfort?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83880" cy="1051560"/>
          </a:xfrm>
        </p:spPr>
        <p:txBody>
          <a:bodyPr/>
          <a:lstStyle/>
          <a:p>
            <a:r>
              <a:rPr lang="en-US" dirty="0" smtClean="0"/>
              <a:t>Finding Balance After Loss</a:t>
            </a:r>
            <a:endParaRPr lang="en-US" dirty="0"/>
          </a:p>
        </p:txBody>
      </p:sp>
      <p:sp>
        <p:nvSpPr>
          <p:cNvPr id="3" name="Content Placeholder 2"/>
          <p:cNvSpPr>
            <a:spLocks noGrp="1"/>
          </p:cNvSpPr>
          <p:nvPr>
            <p:ph idx="1"/>
          </p:nvPr>
        </p:nvSpPr>
        <p:spPr>
          <a:xfrm>
            <a:off x="457200" y="1600200"/>
            <a:ext cx="8183880" cy="4648200"/>
          </a:xfrm>
        </p:spPr>
        <p:txBody>
          <a:bodyPr>
            <a:normAutofit fontScale="85000" lnSpcReduction="10000"/>
          </a:bodyPr>
          <a:lstStyle/>
          <a:p>
            <a:r>
              <a:rPr lang="en-US" sz="3800" dirty="0" smtClean="0"/>
              <a:t>Will we find it difficult to fit in with other intact families? (Where does a family who lost a child fit in? Where does a family who lost a parent fit in? Now that the divorce is final, where are other divorced families we can connect with?)</a:t>
            </a:r>
          </a:p>
          <a:p>
            <a:r>
              <a:rPr lang="en-US" sz="3800" dirty="0" smtClean="0"/>
              <a:t>Will we stay in the same house, or will we need to downscale or move? What will help make these changes easier on us?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Seven Characteristics of the Family that Survives Loss</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Surviving families learn from others who’ve made it.</a:t>
            </a:r>
          </a:p>
          <a:p>
            <a:pPr marL="514350" indent="-514350">
              <a:buAutoNum type="arabicPeriod"/>
            </a:pPr>
            <a:r>
              <a:rPr lang="en-US" dirty="0" smtClean="0"/>
              <a:t>Surviving families express their emotions in healthy ways, recognizing that tears are a gift from God and don’t need apology.</a:t>
            </a:r>
          </a:p>
          <a:p>
            <a:pPr marL="514350" indent="-514350">
              <a:buAutoNum type="arabicPeriod"/>
            </a:pPr>
            <a:r>
              <a:rPr lang="en-US" dirty="0" smtClean="0"/>
              <a:t>Surviving families don’t blame one another.</a:t>
            </a:r>
          </a:p>
          <a:p>
            <a:pPr marL="514350" indent="-514350">
              <a:buAutoNum type="arabicPeriod"/>
            </a:pPr>
            <a:r>
              <a:rPr lang="en-US" dirty="0" smtClean="0"/>
              <a:t>Surviving families look for solutions rather than create a war zone of blame.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Seven Characteristics of the Family that Survives Loss</a:t>
            </a:r>
            <a:endParaRPr lang="en-US" dirty="0"/>
          </a:p>
        </p:txBody>
      </p:sp>
      <p:sp>
        <p:nvSpPr>
          <p:cNvPr id="3" name="Content Placeholder 2"/>
          <p:cNvSpPr>
            <a:spLocks noGrp="1"/>
          </p:cNvSpPr>
          <p:nvPr>
            <p:ph idx="1"/>
          </p:nvPr>
        </p:nvSpPr>
        <p:spPr>
          <a:xfrm>
            <a:off x="228600" y="1600200"/>
            <a:ext cx="8686800" cy="4525963"/>
          </a:xfrm>
        </p:spPr>
        <p:txBody>
          <a:bodyPr/>
          <a:lstStyle/>
          <a:p>
            <a:pPr>
              <a:buNone/>
            </a:pPr>
            <a:r>
              <a:rPr lang="en-US" dirty="0" smtClean="0"/>
              <a:t>5. Surviving families don’t allow themselves to become bitter, they refuse to live in the past or focus on the “unfairness.”</a:t>
            </a:r>
          </a:p>
          <a:p>
            <a:pPr>
              <a:buNone/>
            </a:pPr>
            <a:r>
              <a:rPr lang="en-US" dirty="0" smtClean="0"/>
              <a:t>6. Surviving families resolve their conflicts.</a:t>
            </a:r>
          </a:p>
          <a:p>
            <a:pPr>
              <a:buNone/>
            </a:pPr>
            <a:r>
              <a:rPr lang="en-US" dirty="0" smtClean="0"/>
              <a:t>7. Surviving families cultivate a biblical attitude toward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buNone/>
            </a:pPr>
            <a:r>
              <a:rPr lang="en-US" sz="4800" dirty="0" smtClean="0"/>
              <a:t>Loss of a Child through Death</a:t>
            </a:r>
          </a:p>
          <a:p>
            <a:pPr algn="ctr">
              <a:buNone/>
            </a:pPr>
            <a:r>
              <a:rPr lang="en-US" sz="4800" dirty="0" smtClean="0"/>
              <a:t>Sudden or Terminal</a:t>
            </a:r>
          </a:p>
          <a:p>
            <a:pPr algn="ctr">
              <a:buNone/>
            </a:pPr>
            <a:r>
              <a:rPr lang="en-US" sz="4800" dirty="0" smtClean="0"/>
              <a:t>Sudden is a </a:t>
            </a:r>
          </a:p>
          <a:p>
            <a:pPr algn="ctr">
              <a:buNone/>
            </a:pPr>
            <a:r>
              <a:rPr lang="en-US" sz="4800" dirty="0" smtClean="0"/>
              <a:t>Crisis or a Trauma</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0" end="0"/>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p:cTn id="3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 calcmode="lin" valueType="num">
                                      <p:cBhvr>
                                        <p:cTn id="4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4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43" dur="1000"/>
                                        <p:tgtEl>
                                          <p:spTgt spid="3">
                                            <p:txEl>
                                              <p:pRg st="2" end="2"/>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4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4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47700"/>
            <a:ext cx="8077200" cy="1295400"/>
          </a:xfrm>
        </p:spPr>
        <p:txBody>
          <a:bodyPr>
            <a:normAutofit fontScale="90000"/>
          </a:bodyPr>
          <a:lstStyle/>
          <a:p>
            <a:pPr algn="ctr"/>
            <a:r>
              <a:rPr lang="en-US" b="1" dirty="0" smtClean="0"/>
              <a:t> </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4000" dirty="0"/>
          </a:p>
        </p:txBody>
      </p:sp>
      <p:sp>
        <p:nvSpPr>
          <p:cNvPr id="3" name="Content Placeholder 2"/>
          <p:cNvSpPr>
            <a:spLocks noGrp="1"/>
          </p:cNvSpPr>
          <p:nvPr>
            <p:ph idx="1"/>
          </p:nvPr>
        </p:nvSpPr>
        <p:spPr>
          <a:xfrm>
            <a:off x="457200" y="0"/>
            <a:ext cx="8305800" cy="6858000"/>
          </a:xfrm>
        </p:spPr>
        <p:txBody>
          <a:bodyPr>
            <a:normAutofit fontScale="25000" lnSpcReduction="20000"/>
          </a:bodyPr>
          <a:lstStyle/>
          <a:p>
            <a:pPr>
              <a:buNone/>
            </a:pPr>
            <a:r>
              <a:rPr lang="en-US" b="1" dirty="0" smtClean="0"/>
              <a:t> </a:t>
            </a:r>
            <a:endParaRPr lang="en-US" dirty="0" smtClean="0"/>
          </a:p>
          <a:p>
            <a:pPr>
              <a:buNone/>
            </a:pPr>
            <a:r>
              <a:rPr lang="en-US" b="1" dirty="0" smtClean="0"/>
              <a:t> 		</a:t>
            </a:r>
            <a:endParaRPr lang="en-US" dirty="0" smtClean="0"/>
          </a:p>
          <a:p>
            <a:pPr>
              <a:buNone/>
            </a:pPr>
            <a:r>
              <a:rPr lang="en-US" b="1" dirty="0" smtClean="0"/>
              <a:t>	</a:t>
            </a:r>
          </a:p>
          <a:p>
            <a:pPr algn="ctr">
              <a:buNone/>
            </a:pPr>
            <a:r>
              <a:rPr lang="en-US" sz="16000" b="1" dirty="0" smtClean="0"/>
              <a:t>The Normal Crisis and Sudden Loss Pattern</a:t>
            </a:r>
          </a:p>
          <a:p>
            <a:pPr>
              <a:buNone/>
            </a:pPr>
            <a:endParaRPr lang="en-US" b="1" dirty="0" smtClean="0"/>
          </a:p>
          <a:p>
            <a:pPr>
              <a:buNone/>
            </a:pPr>
            <a:r>
              <a:rPr lang="en-US" sz="4800" b="1" dirty="0" smtClean="0"/>
              <a:t>		Phase I 	            	 Phase II		Phase III		Phase IV</a:t>
            </a:r>
            <a:endParaRPr lang="en-US" sz="4800" dirty="0" smtClean="0"/>
          </a:p>
          <a:p>
            <a:pPr>
              <a:buNone/>
            </a:pPr>
            <a:r>
              <a:rPr lang="en-US" sz="4800" b="1" dirty="0" smtClean="0"/>
              <a:t>		Impact	          	Withdrawal/         	Adjustment	                    Reconstruction/</a:t>
            </a:r>
            <a:endParaRPr lang="en-US" sz="4800" dirty="0" smtClean="0"/>
          </a:p>
          <a:p>
            <a:pPr>
              <a:buNone/>
            </a:pPr>
            <a:r>
              <a:rPr lang="en-US" sz="4800" b="1" dirty="0" smtClean="0"/>
              <a:t>			         	Confusion			                     Reconciliation</a:t>
            </a:r>
            <a:endParaRPr lang="en-US" sz="4800" dirty="0" smtClean="0"/>
          </a:p>
          <a:p>
            <a:pPr>
              <a:buNone/>
            </a:pPr>
            <a:r>
              <a:rPr lang="en-US" sz="4800" b="1" dirty="0" smtClean="0"/>
              <a:t>	 </a:t>
            </a:r>
            <a:endParaRPr lang="en-US" sz="4800" dirty="0" smtClean="0"/>
          </a:p>
          <a:p>
            <a:pPr>
              <a:buNone/>
            </a:pPr>
            <a:r>
              <a:rPr lang="en-US" sz="4800" b="1" dirty="0" smtClean="0"/>
              <a:t>	                                                                           Emotional Level</a:t>
            </a:r>
            <a:endParaRPr lang="en-US" sz="4800" dirty="0" smtClean="0"/>
          </a:p>
          <a:p>
            <a:pPr>
              <a:buNone/>
            </a:pPr>
            <a:r>
              <a:rPr lang="en-US" sz="4800" b="1" dirty="0" smtClean="0"/>
              <a:t>	 </a:t>
            </a:r>
            <a:endParaRPr lang="en-US" sz="4800" dirty="0" smtClean="0"/>
          </a:p>
          <a:p>
            <a:pPr>
              <a:buNone/>
            </a:pPr>
            <a:r>
              <a:rPr lang="en-US" b="1" dirty="0" smtClean="0"/>
              <a:t> </a:t>
            </a:r>
            <a:endParaRPr lang="en-US" dirty="0" smtClean="0"/>
          </a:p>
          <a:p>
            <a:pPr>
              <a:buNone/>
            </a:pPr>
            <a:r>
              <a:rPr lang="en-US" b="1" dirty="0" smtClean="0"/>
              <a:t>     </a:t>
            </a:r>
          </a:p>
          <a:p>
            <a:pPr>
              <a:buNone/>
            </a:pPr>
            <a:endParaRPr lang="en-US" sz="4800" b="1" u="sng" dirty="0" smtClean="0"/>
          </a:p>
          <a:p>
            <a:pPr>
              <a:buNone/>
            </a:pPr>
            <a:r>
              <a:rPr lang="en-US" sz="4800" b="1" u="sng" dirty="0" smtClean="0"/>
              <a:t>Time</a:t>
            </a:r>
            <a:r>
              <a:rPr lang="en-US" sz="4800" b="1" dirty="0" smtClean="0"/>
              <a:t>- 	Few hours to a           	Days to weeks              	</a:t>
            </a:r>
            <a:r>
              <a:rPr lang="en-US" sz="4800" b="1" dirty="0" err="1" smtClean="0"/>
              <a:t>Weeks</a:t>
            </a:r>
            <a:r>
              <a:rPr lang="en-US" sz="4800" b="1" dirty="0" smtClean="0"/>
              <a:t>  to month      	Months		few days</a:t>
            </a:r>
            <a:endParaRPr lang="en-US" sz="4800" dirty="0" smtClean="0"/>
          </a:p>
          <a:p>
            <a:pPr>
              <a:buNone/>
            </a:pPr>
            <a:r>
              <a:rPr lang="en-US" sz="4800" b="1" dirty="0" smtClean="0"/>
              <a:t>	 </a:t>
            </a:r>
            <a:endParaRPr lang="en-US" sz="4800" dirty="0" smtClean="0"/>
          </a:p>
          <a:p>
            <a:pPr>
              <a:buNone/>
            </a:pPr>
            <a:r>
              <a:rPr lang="en-US" sz="4800" b="1" u="sng" dirty="0" smtClean="0"/>
              <a:t>Response</a:t>
            </a:r>
            <a:r>
              <a:rPr lang="en-US" sz="4800" b="1" dirty="0" smtClean="0"/>
              <a:t>-	Should I stay &amp;         	Intense emotions. You   	Your positive  	Hope has returned.	face it or withdraw            feel drained, anger,        thoughts begin	Self-confidence</a:t>
            </a:r>
            <a:endParaRPr lang="en-US" sz="4800" dirty="0" smtClean="0"/>
          </a:p>
          <a:p>
            <a:pPr>
              <a:buNone/>
            </a:pPr>
            <a:r>
              <a:rPr lang="en-US" sz="4800" b="1" dirty="0" smtClean="0"/>
              <a:t>			                   	sadness, fear, anxiety      returning along	 builds.</a:t>
            </a:r>
            <a:endParaRPr lang="en-US" sz="4800" dirty="0" smtClean="0"/>
          </a:p>
          <a:p>
            <a:pPr>
              <a:buNone/>
            </a:pPr>
            <a:r>
              <a:rPr lang="en-US" sz="4800" b="1" dirty="0" smtClean="0"/>
              <a:t>				depression, rage, guilt.    with all the emotions.</a:t>
            </a:r>
            <a:endParaRPr lang="en-US" sz="4800" dirty="0" smtClean="0"/>
          </a:p>
          <a:p>
            <a:pPr>
              <a:buNone/>
            </a:pPr>
            <a:endParaRPr lang="en-US" sz="4800" dirty="0" smtClean="0"/>
          </a:p>
          <a:p>
            <a:pPr>
              <a:buNone/>
            </a:pPr>
            <a:r>
              <a:rPr lang="en-US" sz="4800" b="1" u="sng" dirty="0" smtClean="0"/>
              <a:t>Thoughts</a:t>
            </a:r>
            <a:r>
              <a:rPr lang="en-US" sz="4800" b="1" dirty="0" smtClean="0"/>
              <a:t>-	Numb, disoriented.  	Thinking ability	You’re now able to 	Thinking clearer.</a:t>
            </a:r>
            <a:endParaRPr lang="en-US" sz="4800" dirty="0" smtClean="0"/>
          </a:p>
          <a:p>
            <a:pPr>
              <a:buNone/>
            </a:pPr>
            <a:r>
              <a:rPr lang="en-US" sz="4800" b="1" dirty="0" smtClean="0"/>
              <a:t>		Insight ability limited.       limited. Uncertainty         problem solve.					and ambiguity.			</a:t>
            </a:r>
            <a:endParaRPr lang="en-US" sz="4800" dirty="0" smtClean="0"/>
          </a:p>
          <a:p>
            <a:pPr>
              <a:buNone/>
            </a:pPr>
            <a:r>
              <a:rPr lang="en-US" sz="4800" b="1" dirty="0" smtClean="0"/>
              <a:t>			</a:t>
            </a:r>
            <a:endParaRPr lang="en-US" sz="4800" dirty="0" smtClean="0"/>
          </a:p>
          <a:p>
            <a:pPr>
              <a:buNone/>
            </a:pPr>
            <a:r>
              <a:rPr lang="en-US" sz="4800" b="1" u="sng" dirty="0" smtClean="0"/>
              <a:t>Direction</a:t>
            </a:r>
            <a:r>
              <a:rPr lang="en-US" sz="4800" b="1" dirty="0" smtClean="0"/>
              <a:t>	You search for what         Bargaining-wishful-        	You begin looking     	Progress is evident. </a:t>
            </a:r>
            <a:endParaRPr lang="en-US" sz="4800" dirty="0" smtClean="0"/>
          </a:p>
          <a:p>
            <a:pPr>
              <a:buNone/>
            </a:pPr>
            <a:r>
              <a:rPr lang="en-US" sz="4800" b="1" u="sng" dirty="0" smtClean="0"/>
              <a:t>you take</a:t>
            </a:r>
            <a:r>
              <a:rPr lang="en-US" sz="4800" b="1" dirty="0" smtClean="0"/>
              <a:t>	you lost.	             	thinking. Detachment.    	for something new         	attachments are made</a:t>
            </a:r>
            <a:endParaRPr lang="en-US" sz="4800" dirty="0" smtClean="0"/>
          </a:p>
          <a:p>
            <a:pPr>
              <a:buNone/>
            </a:pPr>
            <a:r>
              <a:rPr lang="en-US" sz="4800" b="1" u="sng" dirty="0" smtClean="0"/>
              <a:t>to regain </a:t>
            </a:r>
            <a:r>
              <a:rPr lang="en-US" sz="4800" b="1" dirty="0" smtClean="0"/>
              <a:t>					to invest in.	        	to something </a:t>
            </a:r>
          </a:p>
          <a:p>
            <a:pPr>
              <a:buNone/>
            </a:pPr>
            <a:r>
              <a:rPr lang="en-US" sz="4800" b="1" u="sng" dirty="0" smtClean="0"/>
              <a:t>control</a:t>
            </a:r>
            <a:r>
              <a:rPr lang="en-US" sz="4800" b="1" dirty="0" smtClean="0"/>
              <a:t>							significant.</a:t>
            </a:r>
            <a:endParaRPr lang="en-US" sz="4800" dirty="0" smtClean="0"/>
          </a:p>
          <a:p>
            <a:pPr>
              <a:buNone/>
            </a:pPr>
            <a:endParaRPr lang="en-US" sz="4800" b="1" dirty="0" smtClean="0"/>
          </a:p>
          <a:p>
            <a:pPr>
              <a:buNone/>
            </a:pPr>
            <a:r>
              <a:rPr lang="en-US" sz="4800" b="1" u="sng" dirty="0" smtClean="0"/>
              <a:t>Searching</a:t>
            </a:r>
            <a:r>
              <a:rPr lang="en-US" sz="4800" b="1" dirty="0" smtClean="0"/>
              <a:t> 	Often reminiscing.	Puzzled, unclear. 	You can now stay	You may want to stop</a:t>
            </a:r>
            <a:endParaRPr lang="en-US" sz="4800" dirty="0" smtClean="0"/>
          </a:p>
          <a:p>
            <a:pPr>
              <a:buNone/>
            </a:pPr>
            <a:r>
              <a:rPr lang="en-US" sz="4800" b="1" u="sng" dirty="0" smtClean="0"/>
              <a:t>Behavior</a:t>
            </a:r>
            <a:r>
              <a:rPr lang="en-US" sz="4800" b="1" dirty="0" smtClean="0"/>
              <a:t>-					focused and begin to      and evaluate where</a:t>
            </a:r>
            <a:r>
              <a:rPr lang="en-US" sz="4800" dirty="0" smtClean="0"/>
              <a:t>					</a:t>
            </a:r>
            <a:r>
              <a:rPr lang="en-US" sz="4800" b="1" dirty="0" smtClean="0"/>
              <a:t>learn from your	you’ve been and</a:t>
            </a:r>
            <a:endParaRPr lang="en-US" sz="4800" dirty="0" smtClean="0"/>
          </a:p>
          <a:p>
            <a:pPr>
              <a:buNone/>
            </a:pPr>
            <a:r>
              <a:rPr lang="en-US" sz="4800" b="1" dirty="0" smtClean="0"/>
              <a:t>						experience.		where you’re going.</a:t>
            </a:r>
            <a:endParaRPr lang="en-US" sz="4800" dirty="0"/>
          </a:p>
        </p:txBody>
      </p:sp>
      <p:sp>
        <p:nvSpPr>
          <p:cNvPr id="9" name="Freeform 8"/>
          <p:cNvSpPr/>
          <p:nvPr/>
        </p:nvSpPr>
        <p:spPr>
          <a:xfrm>
            <a:off x="1600200" y="2209800"/>
            <a:ext cx="5922433" cy="582083"/>
          </a:xfrm>
          <a:custGeom>
            <a:avLst/>
            <a:gdLst>
              <a:gd name="connsiteX0" fmla="*/ 0 w 5922433"/>
              <a:gd name="connsiteY0" fmla="*/ 0 h 582083"/>
              <a:gd name="connsiteX1" fmla="*/ 990600 w 5922433"/>
              <a:gd name="connsiteY1" fmla="*/ 444500 h 582083"/>
              <a:gd name="connsiteX2" fmla="*/ 3136900 w 5922433"/>
              <a:gd name="connsiteY2" fmla="*/ 546100 h 582083"/>
              <a:gd name="connsiteX3" fmla="*/ 4953000 w 5922433"/>
              <a:gd name="connsiteY3" fmla="*/ 228600 h 582083"/>
              <a:gd name="connsiteX4" fmla="*/ 5765800 w 5922433"/>
              <a:gd name="connsiteY4" fmla="*/ 228600 h 582083"/>
              <a:gd name="connsiteX5" fmla="*/ 5892800 w 5922433"/>
              <a:gd name="connsiteY5" fmla="*/ 254000 h 58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2433" h="582083">
                <a:moveTo>
                  <a:pt x="0" y="0"/>
                </a:moveTo>
                <a:cubicBezTo>
                  <a:pt x="233891" y="176741"/>
                  <a:pt x="467783" y="353483"/>
                  <a:pt x="990600" y="444500"/>
                </a:cubicBezTo>
                <a:cubicBezTo>
                  <a:pt x="1513417" y="535517"/>
                  <a:pt x="2476500" y="582083"/>
                  <a:pt x="3136900" y="546100"/>
                </a:cubicBezTo>
                <a:cubicBezTo>
                  <a:pt x="3797300" y="510117"/>
                  <a:pt x="4514850" y="281517"/>
                  <a:pt x="4953000" y="228600"/>
                </a:cubicBezTo>
                <a:cubicBezTo>
                  <a:pt x="5391150" y="175683"/>
                  <a:pt x="5609167" y="224367"/>
                  <a:pt x="5765800" y="228600"/>
                </a:cubicBezTo>
                <a:cubicBezTo>
                  <a:pt x="5922433" y="232833"/>
                  <a:pt x="5907616" y="243416"/>
                  <a:pt x="5892800" y="254000"/>
                </a:cubicBezTo>
              </a:path>
            </a:pathLst>
          </a:cu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Loss by </a:t>
            </a:r>
            <a:r>
              <a:rPr lang="en-US" dirty="0" smtClean="0"/>
              <a:t>infertility </a:t>
            </a:r>
          </a:p>
          <a:p>
            <a:r>
              <a:rPr lang="en-US" dirty="0" smtClean="0"/>
              <a:t>Loss by abortion</a:t>
            </a:r>
          </a:p>
          <a:p>
            <a:r>
              <a:rPr lang="en-US" dirty="0" smtClean="0"/>
              <a:t>Loss by </a:t>
            </a:r>
            <a:r>
              <a:rPr lang="en-US" dirty="0"/>
              <a:t>adoption </a:t>
            </a:r>
            <a:endParaRPr lang="en-US" dirty="0" smtClean="0"/>
          </a:p>
          <a:p>
            <a:r>
              <a:rPr lang="en-US" dirty="0" smtClean="0"/>
              <a:t>Loss by stillbirth </a:t>
            </a:r>
          </a:p>
          <a:p>
            <a:r>
              <a:rPr lang="en-US" dirty="0" smtClean="0"/>
              <a:t>Loss by SIDS</a:t>
            </a:r>
          </a:p>
          <a:p>
            <a:r>
              <a:rPr lang="en-US" dirty="0" smtClean="0"/>
              <a:t>Loss by disability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1295400"/>
            <a:ext cx="8229600" cy="5562600"/>
          </a:xfrm>
        </p:spPr>
        <p:txBody>
          <a:bodyPr>
            <a:normAutofit/>
          </a:bodyPr>
          <a:lstStyle/>
          <a:p>
            <a:r>
              <a:rPr lang="en-US" dirty="0" smtClean="0"/>
              <a:t>Loss </a:t>
            </a:r>
            <a:r>
              <a:rPr lang="en-US" smtClean="0"/>
              <a:t>by disappearance</a:t>
            </a:r>
            <a:endParaRPr lang="en-US" dirty="0" smtClean="0"/>
          </a:p>
          <a:p>
            <a:pPr>
              <a:buNone/>
            </a:pPr>
            <a:r>
              <a:rPr lang="en-US" dirty="0" smtClean="0"/>
              <a:t>		—parent has remarried and moved thousands of miles away</a:t>
            </a:r>
          </a:p>
          <a:p>
            <a:pPr>
              <a:buNone/>
            </a:pPr>
            <a:r>
              <a:rPr lang="en-US" dirty="0" smtClean="0"/>
              <a:t>		—a parent has remarried and wants nothing 	to do with their former spouse’s family</a:t>
            </a:r>
          </a:p>
          <a:p>
            <a:pPr>
              <a:buNone/>
            </a:pPr>
            <a:r>
              <a:rPr lang="en-US" dirty="0" smtClean="0"/>
              <a:t>	</a:t>
            </a:r>
          </a:p>
          <a:p>
            <a:pPr>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dirty="0" smtClean="0"/>
              <a:t>	—a child runs away</a:t>
            </a:r>
          </a:p>
          <a:p>
            <a:pPr>
              <a:buNone/>
            </a:pPr>
            <a:r>
              <a:rPr lang="en-US" dirty="0" smtClean="0"/>
              <a:t>Each year approximately 800,0000 children are reported missing in America, including some who are lost, injured, have run away from home or have been abducted, according to the National Center for Missing and Exploited Children, the nation’s clearinghouse of information about mission children.</a:t>
            </a:r>
          </a:p>
          <a:p>
            <a:pPr>
              <a:buNone/>
            </a:pPr>
            <a:r>
              <a:rPr lang="en-US" dirty="0" smtClean="0"/>
              <a:t> 		—a child blatantly disrespects your beliefs	 and values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Loss of parental values</a:t>
            </a:r>
          </a:p>
          <a:p>
            <a:r>
              <a:rPr lang="en-US" dirty="0" smtClean="0"/>
              <a:t>Loss by trauma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endParaRPr lang="en-US" sz="6600" dirty="0" smtClean="0"/>
          </a:p>
          <a:p>
            <a:pPr algn="ctr">
              <a:buNone/>
            </a:pPr>
            <a:r>
              <a:rPr lang="en-US" sz="6600" dirty="0" smtClean="0"/>
              <a:t>The Ides of March</a:t>
            </a:r>
            <a:endParaRPr lang="en-US" sz="6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Cries in the Loss of Any Child</a:t>
            </a:r>
            <a:endParaRPr lang="en-US" dirty="0"/>
          </a:p>
        </p:txBody>
      </p:sp>
      <p:sp>
        <p:nvSpPr>
          <p:cNvPr id="3" name="Content Placeholder 2"/>
          <p:cNvSpPr>
            <a:spLocks noGrp="1"/>
          </p:cNvSpPr>
          <p:nvPr>
            <p:ph idx="1"/>
          </p:nvPr>
        </p:nvSpPr>
        <p:spPr/>
        <p:txBody>
          <a:bodyPr/>
          <a:lstStyle/>
          <a:p>
            <a:r>
              <a:rPr lang="en-US" dirty="0" smtClean="0"/>
              <a:t>“I hurt” </a:t>
            </a:r>
            <a:r>
              <a:rPr lang="en-US" dirty="0"/>
              <a:t>– </a:t>
            </a:r>
            <a:r>
              <a:rPr lang="en-US" dirty="0" smtClean="0"/>
              <a:t>The </a:t>
            </a:r>
            <a:r>
              <a:rPr lang="en-US" dirty="0"/>
              <a:t>cry of pain</a:t>
            </a:r>
          </a:p>
          <a:p>
            <a:r>
              <a:rPr lang="en-US" dirty="0" smtClean="0"/>
              <a:t>“I want” </a:t>
            </a:r>
            <a:r>
              <a:rPr lang="en-US" dirty="0"/>
              <a:t>– </a:t>
            </a:r>
            <a:r>
              <a:rPr lang="en-US" dirty="0" smtClean="0"/>
              <a:t>The cry </a:t>
            </a:r>
            <a:r>
              <a:rPr lang="en-US" dirty="0"/>
              <a:t>of longing</a:t>
            </a:r>
          </a:p>
          <a:p>
            <a:r>
              <a:rPr lang="en-US" dirty="0"/>
              <a:t> </a:t>
            </a:r>
            <a:r>
              <a:rPr lang="en-US" dirty="0" smtClean="0"/>
              <a:t>“I need” </a:t>
            </a:r>
            <a:r>
              <a:rPr lang="en-US" dirty="0"/>
              <a:t>– </a:t>
            </a:r>
            <a:r>
              <a:rPr lang="en-US" dirty="0" smtClean="0"/>
              <a:t>The </a:t>
            </a:r>
            <a:r>
              <a:rPr lang="en-US" dirty="0"/>
              <a:t>cry for supportive love</a:t>
            </a:r>
          </a:p>
          <a:p>
            <a:r>
              <a:rPr lang="en-US" dirty="0" smtClean="0"/>
              <a:t>“I don’t understand” – The cry of “Why?” The cry of “Why?” is the cry of lament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99306"/>
          </a:xfrm>
        </p:spPr>
        <p:txBody>
          <a:bodyPr/>
          <a:lstStyle/>
          <a:p>
            <a:endParaRPr lang="en-US" dirty="0"/>
          </a:p>
        </p:txBody>
      </p:sp>
      <p:sp>
        <p:nvSpPr>
          <p:cNvPr id="3" name="Content Placeholder 2"/>
          <p:cNvSpPr>
            <a:spLocks noGrp="1"/>
          </p:cNvSpPr>
          <p:nvPr>
            <p:ph idx="1"/>
          </p:nvPr>
        </p:nvSpPr>
        <p:spPr>
          <a:xfrm>
            <a:off x="457200" y="1219200"/>
            <a:ext cx="8229600" cy="5235608"/>
          </a:xfrm>
        </p:spPr>
        <p:txBody>
          <a:bodyPr>
            <a:normAutofit fontScale="92500"/>
          </a:bodyPr>
          <a:lstStyle/>
          <a:p>
            <a:pPr>
              <a:buNone/>
            </a:pPr>
            <a:r>
              <a:rPr lang="en-US" dirty="0"/>
              <a:t>Job teaches us the lesson of grief we will learn from lamenting is that the act of lamenting, protesting, and even accusing God through the prayer of protest is still an act of faith. It’s an appeal to the loving God’s loving-kindness.</a:t>
            </a:r>
          </a:p>
          <a:p>
            <a:pPr>
              <a:buNone/>
            </a:pPr>
            <a:r>
              <a:rPr lang="en-US" dirty="0"/>
              <a:t>Lament keeps the door open, keeps Job on the dance floor with God till the music is over, until the two tunes are resolved.   	</a:t>
            </a:r>
          </a:p>
          <a:p>
            <a:pPr>
              <a:buNone/>
            </a:pPr>
            <a:r>
              <a:rPr lang="en-US" dirty="0" smtClean="0"/>
              <a:t>				Michael </a:t>
            </a:r>
            <a:r>
              <a:rPr lang="en-US" dirty="0"/>
              <a:t>Card,</a:t>
            </a:r>
            <a:r>
              <a:rPr lang="en-US" i="1" dirty="0"/>
              <a:t> A Sacred Sorrow</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838200"/>
          </a:xfrm>
        </p:spPr>
        <p:txBody>
          <a:bodyPr/>
          <a:lstStyle/>
          <a:p>
            <a:r>
              <a:rPr lang="en-US" dirty="0" smtClean="0"/>
              <a:t>5 Cries in the Loss of Any Child</a:t>
            </a:r>
            <a:endParaRPr lang="en-US" dirty="0"/>
          </a:p>
        </p:txBody>
      </p:sp>
      <p:sp>
        <p:nvSpPr>
          <p:cNvPr id="3" name="Content Placeholder 2"/>
          <p:cNvSpPr>
            <a:spLocks noGrp="1"/>
          </p:cNvSpPr>
          <p:nvPr>
            <p:ph idx="1"/>
          </p:nvPr>
        </p:nvSpPr>
        <p:spPr/>
        <p:txBody>
          <a:bodyPr/>
          <a:lstStyle/>
          <a:p>
            <a:r>
              <a:rPr lang="en-US" dirty="0" smtClean="0"/>
              <a:t>“What does it all mean?” A cry for significance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Loss of a Child</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—Death robs us of the present and the future with our child or spouse but it has no grip on the past – which is why our memories are one of our greatest gifts.</a:t>
            </a:r>
          </a:p>
          <a:p>
            <a:pPr>
              <a:buNone/>
            </a:pPr>
            <a:r>
              <a:rPr lang="en-US" dirty="0" smtClean="0"/>
              <a:t> </a:t>
            </a:r>
          </a:p>
          <a:p>
            <a:r>
              <a:rPr lang="en-US" dirty="0" smtClean="0"/>
              <a:t>You lose – hope, dreams, expectations, fantasies, wishes and in some cases the end of a family line</a:t>
            </a:r>
          </a:p>
          <a:p>
            <a:pPr>
              <a:buNone/>
            </a:pP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a Child</a:t>
            </a:r>
            <a:endParaRPr lang="en-US" dirty="0"/>
          </a:p>
        </p:txBody>
      </p:sp>
      <p:sp>
        <p:nvSpPr>
          <p:cNvPr id="3" name="Content Placeholder 2"/>
          <p:cNvSpPr>
            <a:spLocks noGrp="1"/>
          </p:cNvSpPr>
          <p:nvPr>
            <p:ph idx="1"/>
          </p:nvPr>
        </p:nvSpPr>
        <p:spPr/>
        <p:txBody>
          <a:bodyPr>
            <a:normAutofit lnSpcReduction="10000"/>
          </a:bodyPr>
          <a:lstStyle/>
          <a:p>
            <a:r>
              <a:rPr lang="en-US" dirty="0" smtClean="0"/>
              <a:t>You lose part of yourself </a:t>
            </a:r>
          </a:p>
          <a:p>
            <a:pPr>
              <a:buNone/>
            </a:pPr>
            <a:r>
              <a:rPr lang="en-US" dirty="0" smtClean="0"/>
              <a:t> </a:t>
            </a:r>
          </a:p>
          <a:p>
            <a:r>
              <a:rPr lang="en-US" dirty="0" smtClean="0"/>
              <a:t>With the death of your child you feel as if you have failed </a:t>
            </a:r>
          </a:p>
          <a:p>
            <a:pPr>
              <a:buNone/>
            </a:pPr>
            <a:r>
              <a:rPr lang="en-US" dirty="0" smtClean="0"/>
              <a:t> </a:t>
            </a:r>
          </a:p>
          <a:p>
            <a:r>
              <a:rPr lang="en-US" dirty="0" smtClean="0"/>
              <a:t>Loss of sense of identity</a:t>
            </a:r>
          </a:p>
          <a:p>
            <a:endParaRPr lang="en-US" dirty="0" smtClean="0"/>
          </a:p>
          <a:p>
            <a:r>
              <a:rPr lang="en-US" dirty="0" smtClean="0"/>
              <a:t>Guilt – most prominent feature for many</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Loss of a Child</a:t>
            </a:r>
            <a:endParaRPr lang="en-US" dirty="0"/>
          </a:p>
        </p:txBody>
      </p:sp>
      <p:sp>
        <p:nvSpPr>
          <p:cNvPr id="4" name="Content Placeholder 3"/>
          <p:cNvSpPr>
            <a:spLocks noGrp="1"/>
          </p:cNvSpPr>
          <p:nvPr>
            <p:ph idx="1"/>
          </p:nvPr>
        </p:nvSpPr>
        <p:spPr>
          <a:xfrm>
            <a:off x="228600" y="1371600"/>
            <a:ext cx="8686800" cy="5029200"/>
          </a:xfrm>
        </p:spPr>
        <p:txBody>
          <a:bodyPr>
            <a:normAutofit lnSpcReduction="10000"/>
          </a:bodyPr>
          <a:lstStyle/>
          <a:p>
            <a:pPr>
              <a:buNone/>
            </a:pPr>
            <a:r>
              <a:rPr lang="en-US" dirty="0" smtClean="0"/>
              <a:t>Parent grief unlike any other – expect grief to be more intense and last longer than others</a:t>
            </a:r>
          </a:p>
          <a:p>
            <a:pPr>
              <a:buNone/>
            </a:pPr>
            <a:endParaRPr lang="en-US" dirty="0" smtClean="0"/>
          </a:p>
          <a:p>
            <a:pPr>
              <a:buNone/>
            </a:pPr>
            <a:r>
              <a:rPr lang="en-US" dirty="0" smtClean="0"/>
              <a:t>	1. Problems  - “Growing up with your loss.</a:t>
            </a:r>
          </a:p>
          <a:p>
            <a:pPr>
              <a:buNone/>
            </a:pPr>
            <a:r>
              <a:rPr lang="en-US" dirty="0" smtClean="0"/>
              <a:t>	2. How do you mark your life – events and  </a:t>
            </a:r>
          </a:p>
          <a:p>
            <a:pPr>
              <a:buNone/>
            </a:pPr>
            <a:r>
              <a:rPr lang="en-US" dirty="0" smtClean="0"/>
              <a:t>accomplishments of children. These bring guilt</a:t>
            </a:r>
          </a:p>
          <a:p>
            <a:pPr>
              <a:buNone/>
            </a:pPr>
            <a:r>
              <a:rPr lang="en-US" dirty="0" smtClean="0"/>
              <a:t>surges</a:t>
            </a:r>
          </a:p>
          <a:p>
            <a:pPr>
              <a:buNone/>
            </a:pPr>
            <a:r>
              <a:rPr lang="en-US" dirty="0" smtClean="0"/>
              <a:t>	3. Little social support</a:t>
            </a:r>
          </a:p>
          <a:p>
            <a:pPr>
              <a:buNone/>
            </a:pPr>
            <a:r>
              <a:rPr lang="en-US" dirty="0" smtClean="0"/>
              <a:t>	4. Replacement children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3" end="3"/>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 calcmode="lin" valueType="num">
                                      <p:cBhvr>
                                        <p:cTn id="26"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4">
                                            <p:txEl>
                                              <p:pRg st="4" end="4"/>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p:cTn id="31"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32"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33" dur="1000"/>
                                        <p:tgtEl>
                                          <p:spTgt spid="4">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p:cTn id="38"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39"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p:cTn id="45"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46"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47" dur="1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Loss of a Child</a:t>
            </a:r>
            <a:endParaRPr lang="en-US" dirty="0"/>
          </a:p>
        </p:txBody>
      </p:sp>
      <p:sp>
        <p:nvSpPr>
          <p:cNvPr id="3" name="Content Placeholder 2"/>
          <p:cNvSpPr>
            <a:spLocks noGrp="1"/>
          </p:cNvSpPr>
          <p:nvPr>
            <p:ph idx="1"/>
          </p:nvPr>
        </p:nvSpPr>
        <p:spPr>
          <a:xfrm>
            <a:off x="304800" y="1828800"/>
            <a:ext cx="8229600" cy="4693920"/>
          </a:xfrm>
        </p:spPr>
        <p:txBody>
          <a:bodyPr>
            <a:normAutofit/>
          </a:bodyPr>
          <a:lstStyle/>
          <a:p>
            <a:pPr>
              <a:buNone/>
            </a:pPr>
            <a:r>
              <a:rPr lang="en-US" dirty="0" smtClean="0"/>
              <a:t>	5. Idealize the lost child</a:t>
            </a:r>
          </a:p>
          <a:p>
            <a:pPr>
              <a:buNone/>
            </a:pPr>
            <a:r>
              <a:rPr lang="en-US" dirty="0" smtClean="0"/>
              <a:t> 	6. Over-control with other children</a:t>
            </a:r>
          </a:p>
          <a:p>
            <a:pPr>
              <a:buNone/>
            </a:pPr>
            <a:r>
              <a:rPr lang="en-US" dirty="0" smtClean="0"/>
              <a:t> 	7. Resent  – other children haven’t grieved enough</a:t>
            </a:r>
          </a:p>
          <a:p>
            <a:pPr>
              <a:buNone/>
            </a:pPr>
            <a:r>
              <a:rPr lang="en-US" dirty="0" smtClean="0"/>
              <a:t> 	8. Grief of siblings, grandparents</a:t>
            </a:r>
          </a:p>
          <a:p>
            <a:pPr>
              <a:buNone/>
            </a:pPr>
            <a:r>
              <a:rPr lang="en-US" dirty="0" smtClean="0"/>
              <a:t> 	9. Face in the crowd syndrome</a:t>
            </a:r>
          </a:p>
          <a:p>
            <a:pPr>
              <a:buNone/>
            </a:pPr>
            <a:r>
              <a:rPr lang="en-US" dirty="0" smtClean="0"/>
              <a:t>	10. Shadow Grief </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of a Child</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The death of any child is a monumental assault on your sense of identify. Because you cannot carry out your role of preserving your child, you may experience an oppressive sense of failure, a loss of power and ability, and a deep sense of being violated. Disillusionment, emptiness and insecurity may follow, all of which stem from a diminished sense of self. It’s a loss of a sense of identity.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of a Child</a:t>
            </a:r>
            <a:endParaRPr lang="en-US" dirty="0"/>
          </a:p>
        </p:txBody>
      </p:sp>
      <p:sp>
        <p:nvSpPr>
          <p:cNvPr id="3" name="Content Placeholder 2"/>
          <p:cNvSpPr>
            <a:spLocks noGrp="1"/>
          </p:cNvSpPr>
          <p:nvPr>
            <p:ph idx="1"/>
          </p:nvPr>
        </p:nvSpPr>
        <p:spPr/>
        <p:txBody>
          <a:bodyPr>
            <a:noAutofit/>
          </a:bodyPr>
          <a:lstStyle/>
          <a:p>
            <a:pPr>
              <a:buNone/>
            </a:pPr>
            <a:r>
              <a:rPr lang="en-US" dirty="0" smtClean="0"/>
              <a:t>Guilt the most prominent feature</a:t>
            </a:r>
          </a:p>
          <a:p>
            <a:pPr>
              <a:buNone/>
            </a:pPr>
            <a:r>
              <a:rPr lang="en-US" dirty="0" smtClean="0"/>
              <a:t>If accidental – guilt</a:t>
            </a:r>
          </a:p>
          <a:p>
            <a:pPr>
              <a:buNone/>
            </a:pPr>
            <a:r>
              <a:rPr lang="en-US" dirty="0" smtClean="0"/>
              <a:t>If genetic or unexplained medical – guilt</a:t>
            </a:r>
          </a:p>
          <a:p>
            <a:pPr>
              <a:buNone/>
            </a:pPr>
            <a:r>
              <a:rPr lang="en-US" dirty="0" smtClean="0"/>
              <a:t> “I gave her the illness.” cancer</a:t>
            </a:r>
          </a:p>
          <a:p>
            <a:pPr>
              <a:buNone/>
            </a:pPr>
            <a:r>
              <a:rPr lang="en-US" dirty="0" smtClean="0"/>
              <a:t> Shouldn’t have given aspirin.</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s://encrypted-tbn0.gstatic.com/images?q=tbn:ANd9GcQciO-E-gG4fu6BSBQPBUyNxyeMGbudkDDG02UiVgI_AWDKKQbR7g"/>
          <p:cNvPicPr>
            <a:picLocks noGrp="1"/>
          </p:cNvPicPr>
          <p:nvPr>
            <p:ph idx="1"/>
          </p:nvPr>
        </p:nvPicPr>
        <p:blipFill>
          <a:blip r:embed="rId2" cstate="print"/>
          <a:srcRect/>
          <a:stretch>
            <a:fillRect/>
          </a:stretch>
        </p:blipFill>
        <p:spPr bwMode="auto">
          <a:xfrm>
            <a:off x="838200" y="914400"/>
            <a:ext cx="7315200" cy="5638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Losses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—You lost someone who may have taken care of you in the future.</a:t>
            </a:r>
          </a:p>
          <a:p>
            <a:pPr>
              <a:buNone/>
            </a:pPr>
            <a:r>
              <a:rPr lang="en-US" dirty="0" smtClean="0"/>
              <a:t>	—Handling the remarriage of a son or daughter-in-law and they move and you lose your grandchildren.</a:t>
            </a:r>
          </a:p>
          <a:p>
            <a:pPr>
              <a:buNone/>
            </a:pPr>
            <a:r>
              <a:rPr lang="en-US" dirty="0" smtClean="0"/>
              <a:t>	—The significant “date” losses and developmental—graduation, games, proms – we see other children moving on.</a:t>
            </a:r>
          </a:p>
          <a:p>
            <a:pPr>
              <a:buNone/>
            </a:pPr>
            <a:r>
              <a:rPr lang="en-US" dirty="0" smtClean="0"/>
              <a:t>	—Ambiguous and disenfranchised losses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Autofit/>
          </a:bodyPr>
          <a:lstStyle/>
          <a:p>
            <a:r>
              <a:rPr lang="en-US" sz="3200" dirty="0" smtClean="0"/>
              <a:t>Mother’s Response to the death of a child</a:t>
            </a:r>
            <a:r>
              <a:rPr lang="en-US" dirty="0" smtClean="0"/>
              <a:t/>
            </a:r>
            <a:br>
              <a:rPr lang="en-US" dirty="0" smtClean="0"/>
            </a:br>
            <a:endParaRPr lang="en-US" dirty="0"/>
          </a:p>
        </p:txBody>
      </p:sp>
      <p:sp>
        <p:nvSpPr>
          <p:cNvPr id="3" name="Content Placeholder 2"/>
          <p:cNvSpPr>
            <a:spLocks noGrp="1"/>
          </p:cNvSpPr>
          <p:nvPr>
            <p:ph idx="1"/>
          </p:nvPr>
        </p:nvSpPr>
        <p:spPr>
          <a:xfrm>
            <a:off x="228600" y="1371600"/>
            <a:ext cx="8686800" cy="4525963"/>
          </a:xfrm>
        </p:spPr>
        <p:txBody>
          <a:bodyPr>
            <a:noAutofit/>
          </a:bodyPr>
          <a:lstStyle/>
          <a:p>
            <a:r>
              <a:rPr lang="en-US" dirty="0" smtClean="0"/>
              <a:t>For fear of “being judged insane,” as one book put it, most mothers choose not to voice what turns out to be the “very  powerful”- and also very normal – urge to steal another mother’s child.</a:t>
            </a:r>
          </a:p>
          <a:p>
            <a:r>
              <a:rPr lang="en-US" dirty="0" smtClean="0"/>
              <a:t>It is also not uncommon to feel bitterness or a sense of injustice when one loses a child. So if you find yourself thinking, “Why me?, Why my child?, Why our family?” you are in good company.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371600"/>
          </a:xfrm>
        </p:spPr>
        <p:txBody>
          <a:bodyPr>
            <a:normAutofit/>
          </a:bodyPr>
          <a:lstStyle/>
          <a:p>
            <a:r>
              <a:rPr lang="en-US" sz="3200" dirty="0" smtClean="0"/>
              <a:t>Mother’s Response to the death of a child</a:t>
            </a:r>
            <a:br>
              <a:rPr lang="en-US" sz="3200" dirty="0" smtClean="0"/>
            </a:br>
            <a:endParaRPr lang="en-US" sz="3200" dirty="0"/>
          </a:p>
        </p:txBody>
      </p:sp>
      <p:sp>
        <p:nvSpPr>
          <p:cNvPr id="3" name="Content Placeholder 2"/>
          <p:cNvSpPr>
            <a:spLocks noGrp="1"/>
          </p:cNvSpPr>
          <p:nvPr>
            <p:ph idx="1"/>
          </p:nvPr>
        </p:nvSpPr>
        <p:spPr>
          <a:xfrm>
            <a:off x="304800" y="1371600"/>
            <a:ext cx="8686800" cy="4525963"/>
          </a:xfrm>
        </p:spPr>
        <p:txBody>
          <a:bodyPr>
            <a:noAutofit/>
          </a:bodyPr>
          <a:lstStyle/>
          <a:p>
            <a:r>
              <a:rPr lang="en-US" dirty="0" smtClean="0"/>
              <a:t>Some parents describe “an irrational sense of self-blame” following the death of a child. We replay the what if’s of our child’s life and death a thousand times a day. Almost always self-blame is misplaced.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38200"/>
          </a:xfrm>
        </p:spPr>
        <p:txBody>
          <a:bodyPr>
            <a:normAutofit fontScale="90000"/>
          </a:bodyPr>
          <a:lstStyle/>
          <a:p>
            <a:r>
              <a:rPr lang="en-US" dirty="0" smtClean="0"/>
              <a:t>Mother’s Response to the death of a child</a:t>
            </a:r>
            <a:br>
              <a:rPr lang="en-US" dirty="0" smtClean="0"/>
            </a:br>
            <a:endParaRPr lang="en-US" dirty="0"/>
          </a:p>
        </p:txBody>
      </p:sp>
      <p:sp>
        <p:nvSpPr>
          <p:cNvPr id="3" name="Content Placeholder 2"/>
          <p:cNvSpPr>
            <a:spLocks noGrp="1"/>
          </p:cNvSpPr>
          <p:nvPr>
            <p:ph idx="1"/>
          </p:nvPr>
        </p:nvSpPr>
        <p:spPr>
          <a:xfrm>
            <a:off x="304800" y="1371600"/>
            <a:ext cx="8686800" cy="4525963"/>
          </a:xfrm>
        </p:spPr>
        <p:txBody>
          <a:bodyPr/>
          <a:lstStyle/>
          <a:p>
            <a:r>
              <a:rPr lang="en-US" dirty="0" smtClean="0"/>
              <a:t>Grief over the loss of a child lasts longer than any other kind. It heals more slowly and causes the most monumental disruption for those who survive. This is because a child is part of what psychologists call our internal psychological structure – meaning that in a way part of the parent dies, too.</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fontScale="90000"/>
          </a:bodyPr>
          <a:lstStyle/>
          <a:p>
            <a:r>
              <a:rPr lang="en-US" dirty="0" smtClean="0"/>
              <a:t>Mother’s Response to the death of a child</a:t>
            </a:r>
            <a:endParaRPr lang="en-US" dirty="0"/>
          </a:p>
        </p:txBody>
      </p:sp>
      <p:sp>
        <p:nvSpPr>
          <p:cNvPr id="3" name="Content Placeholder 2"/>
          <p:cNvSpPr>
            <a:spLocks noGrp="1"/>
          </p:cNvSpPr>
          <p:nvPr>
            <p:ph idx="1"/>
          </p:nvPr>
        </p:nvSpPr>
        <p:spPr>
          <a:xfrm>
            <a:off x="304800" y="1447800"/>
            <a:ext cx="8229600" cy="4389120"/>
          </a:xfrm>
        </p:spPr>
        <p:txBody>
          <a:bodyPr>
            <a:normAutofit/>
          </a:bodyPr>
          <a:lstStyle/>
          <a:p>
            <a:r>
              <a:rPr lang="en-US" dirty="0" smtClean="0"/>
              <a:t>Most experts believe that loss and helplessness are the greatest tests any human can face. A child’s death is off the charts in both categories.</a:t>
            </a:r>
          </a:p>
          <a:p>
            <a:r>
              <a:rPr lang="en-US" dirty="0" smtClean="0"/>
              <a:t>You may be strong, smart and highly resilient. But nothing can prepare you for the loss of a child.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fontScale="90000"/>
          </a:bodyPr>
          <a:lstStyle/>
          <a:p>
            <a:r>
              <a:rPr lang="en-US" dirty="0" smtClean="0"/>
              <a:t>Mother’s Response to the death of a child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One reason the loss feels so enormous is that a child’s death violates an implicit generational contract, that our own children will survive us.</a:t>
            </a:r>
          </a:p>
          <a:p>
            <a:endParaRPr lang="en-US" sz="3200" dirty="0" smtClean="0"/>
          </a:p>
          <a:p>
            <a:r>
              <a:rPr lang="en-US" sz="3200" dirty="0" smtClean="0"/>
              <a:t>A child’s death also challenges the fundamental instinct of parents to protect their child. That is what we are supposed to do, isn’t it? To make the world safe? The feeling that we have failed to do so can haunt us, compounding our sadness</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838200"/>
          </a:xfrm>
        </p:spPr>
        <p:txBody>
          <a:bodyPr>
            <a:normAutofit fontScale="90000"/>
          </a:bodyPr>
          <a:lstStyle/>
          <a:p>
            <a:r>
              <a:rPr lang="en-US" dirty="0" smtClean="0"/>
              <a:t>Mother’s Response to the death of a child</a:t>
            </a:r>
            <a:endParaRPr lang="en-US" dirty="0"/>
          </a:p>
        </p:txBody>
      </p:sp>
      <p:sp>
        <p:nvSpPr>
          <p:cNvPr id="3" name="Content Placeholder 2"/>
          <p:cNvSpPr>
            <a:spLocks noGrp="1"/>
          </p:cNvSpPr>
          <p:nvPr>
            <p:ph idx="1"/>
          </p:nvPr>
        </p:nvSpPr>
        <p:spPr/>
        <p:txBody>
          <a:bodyPr>
            <a:normAutofit/>
          </a:bodyPr>
          <a:lstStyle/>
          <a:p>
            <a:r>
              <a:rPr lang="en-US" sz="3200" dirty="0" smtClean="0"/>
              <a:t>In an era of medical miracles, we are less culturally conditioned to expect a child’s death than in previous generations. On the contrary, the prevailing assumption is that science and technology can and will work wonders.</a:t>
            </a:r>
          </a:p>
          <a:p>
            <a:endParaRPr lang="en-US" dirty="0" smtClean="0"/>
          </a:p>
          <a:p>
            <a:pPr>
              <a:buNone/>
            </a:pPr>
            <a:r>
              <a:rPr lang="en-US" sz="2000" dirty="0" smtClean="0"/>
              <a:t>              Taken from </a:t>
            </a:r>
            <a:r>
              <a:rPr lang="en-US" sz="2000" i="1" dirty="0" smtClean="0"/>
              <a:t>After the Darkest Hour the Sun Will Shine, </a:t>
            </a:r>
            <a:r>
              <a:rPr lang="en-US" sz="2000" dirty="0" smtClean="0"/>
              <a:t>pp. 108-109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Problems in Marriage</a:t>
            </a:r>
            <a:endParaRPr lang="en-US" dirty="0"/>
          </a:p>
        </p:txBody>
      </p:sp>
      <p:sp>
        <p:nvSpPr>
          <p:cNvPr id="3" name="Content Placeholder 2"/>
          <p:cNvSpPr>
            <a:spLocks noGrp="1"/>
          </p:cNvSpPr>
          <p:nvPr>
            <p:ph idx="1"/>
          </p:nvPr>
        </p:nvSpPr>
        <p:spPr/>
        <p:txBody>
          <a:bodyPr>
            <a:normAutofit lnSpcReduction="10000"/>
          </a:bodyPr>
          <a:lstStyle/>
          <a:p>
            <a:pPr lvl="0">
              <a:buNone/>
            </a:pPr>
            <a:r>
              <a:rPr lang="en-US" dirty="0" smtClean="0"/>
              <a:t>	If </a:t>
            </a:r>
            <a:r>
              <a:rPr lang="en-US" dirty="0"/>
              <a:t>your marriage was close before, that strength now may be </a:t>
            </a:r>
            <a:r>
              <a:rPr lang="en-US" dirty="0" smtClean="0"/>
              <a:t>a disadvantage. </a:t>
            </a:r>
            <a:r>
              <a:rPr lang="en-US" dirty="0"/>
              <a:t>It makes both of you particularly vulnerable to the feelings of blame and anger that grievers often displace onto those nearest them.</a:t>
            </a:r>
          </a:p>
          <a:p>
            <a:pPr lvl="0"/>
            <a:r>
              <a:rPr lang="en-US" dirty="0"/>
              <a:t>Communication problems often develop in reaction to the grief:</a:t>
            </a:r>
          </a:p>
          <a:p>
            <a:pPr lvl="0"/>
            <a:r>
              <a:rPr lang="en-US" dirty="0"/>
              <a:t>One of you asks the other </a:t>
            </a:r>
            <a:r>
              <a:rPr lang="en-US" dirty="0" smtClean="0"/>
              <a:t>unanswerable questions</a:t>
            </a:r>
            <a:r>
              <a:rPr lang="en-US" dirty="0"/>
              <a:t>, such as why the death occurred</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Marriage</a:t>
            </a:r>
            <a:endParaRPr lang="en-US" dirty="0"/>
          </a:p>
        </p:txBody>
      </p:sp>
      <p:sp>
        <p:nvSpPr>
          <p:cNvPr id="3" name="Content Placeholder 2"/>
          <p:cNvSpPr>
            <a:spLocks noGrp="1"/>
          </p:cNvSpPr>
          <p:nvPr>
            <p:ph idx="1"/>
          </p:nvPr>
        </p:nvSpPr>
        <p:spPr/>
        <p:txBody>
          <a:bodyPr/>
          <a:lstStyle/>
          <a:p>
            <a:pPr lvl="0"/>
            <a:r>
              <a:rPr lang="en-US" dirty="0" smtClean="0"/>
              <a:t>One of you avoids communicating with the other out of fatigue or for fear it will upset that person.</a:t>
            </a:r>
          </a:p>
          <a:p>
            <a:pPr lvl="0"/>
            <a:r>
              <a:rPr lang="en-US" dirty="0" smtClean="0"/>
              <a:t>One of you makes irrational demands, such as asking the other to take away the pain.</a:t>
            </a:r>
          </a:p>
          <a:p>
            <a:pPr lvl="0"/>
            <a:r>
              <a:rPr lang="en-US" dirty="0" smtClean="0"/>
              <a:t>One of you makes rational but unrealistic demands, such as requesting that one of you assume all the duties of the other.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Marriage</a:t>
            </a:r>
            <a:endParaRPr lang="en-US" dirty="0"/>
          </a:p>
        </p:txBody>
      </p:sp>
      <p:sp>
        <p:nvSpPr>
          <p:cNvPr id="3" name="Content Placeholder 2"/>
          <p:cNvSpPr>
            <a:spLocks noGrp="1"/>
          </p:cNvSpPr>
          <p:nvPr>
            <p:ph idx="1"/>
          </p:nvPr>
        </p:nvSpPr>
        <p:spPr/>
        <p:txBody>
          <a:bodyPr>
            <a:normAutofit/>
          </a:bodyPr>
          <a:lstStyle/>
          <a:p>
            <a:pPr lvl="0"/>
            <a:r>
              <a:rPr lang="en-US" dirty="0" smtClean="0"/>
              <a:t>Differences in how each of you grieve – Instrumental – Intuitive	</a:t>
            </a:r>
          </a:p>
          <a:p>
            <a:pPr lvl="0"/>
            <a:r>
              <a:rPr lang="en-US" dirty="0" smtClean="0"/>
              <a:t>Differences also can be expected in other areas of grief:</a:t>
            </a:r>
          </a:p>
          <a:p>
            <a:pPr lvl="0"/>
            <a:r>
              <a:rPr lang="en-US" dirty="0" smtClean="0"/>
              <a:t>How you express your feelings—one of you may want to talk about your child, while the other may want to avoid discussing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“My family died last week. What we knew as a family for the past 12 years is gone. It fragmented—fell apart. I thought I had just lost my son, but then it dawned on me. It was both—Ted and the family we had.”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Marriage</a:t>
            </a:r>
            <a:endParaRPr lang="en-US" dirty="0"/>
          </a:p>
        </p:txBody>
      </p:sp>
      <p:sp>
        <p:nvSpPr>
          <p:cNvPr id="3" name="Content Placeholder 2"/>
          <p:cNvSpPr>
            <a:spLocks noGrp="1"/>
          </p:cNvSpPr>
          <p:nvPr>
            <p:ph idx="1"/>
          </p:nvPr>
        </p:nvSpPr>
        <p:spPr>
          <a:xfrm>
            <a:off x="304800" y="1554162"/>
            <a:ext cx="8686800" cy="5075238"/>
          </a:xfrm>
        </p:spPr>
        <p:txBody>
          <a:bodyPr>
            <a:normAutofit lnSpcReduction="10000"/>
          </a:bodyPr>
          <a:lstStyle/>
          <a:p>
            <a:pPr lvl="0"/>
            <a:r>
              <a:rPr lang="en-US" dirty="0" smtClean="0"/>
              <a:t>How you carry out your work or daily activities—one of you may find comfort in returning to work, which may provide a respite from your grief, while the other may be overwhelmed by responsibilities that only highlight the loss.</a:t>
            </a:r>
          </a:p>
          <a:p>
            <a:pPr lvl="0"/>
            <a:r>
              <a:rPr lang="en-US" dirty="0" smtClean="0"/>
              <a:t>How you relate to things that trigger memories of your child—one of you may want all the photographs to be removed from the home, while the other will want to make sure they are all hanging up.</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Marriage</a:t>
            </a:r>
            <a:endParaRPr lang="en-US" dirty="0"/>
          </a:p>
        </p:txBody>
      </p:sp>
      <p:sp>
        <p:nvSpPr>
          <p:cNvPr id="3" name="Content Placeholder 2"/>
          <p:cNvSpPr>
            <a:spLocks noGrp="1"/>
          </p:cNvSpPr>
          <p:nvPr>
            <p:ph idx="1"/>
          </p:nvPr>
        </p:nvSpPr>
        <p:spPr/>
        <p:txBody>
          <a:bodyPr>
            <a:normAutofit/>
          </a:bodyPr>
          <a:lstStyle/>
          <a:p>
            <a:pPr lvl="0"/>
            <a:r>
              <a:rPr lang="en-US" dirty="0" smtClean="0"/>
              <a:t>How you respond to your surviving children—one of you may withdraw from them in an attempt to protect them from your grief, while the other struggles to remain open to them, appropriately share grief, and remain as normal as possible with them.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Marriage</a:t>
            </a:r>
            <a:endParaRPr lang="en-US" dirty="0"/>
          </a:p>
        </p:txBody>
      </p:sp>
      <p:sp>
        <p:nvSpPr>
          <p:cNvPr id="3" name="Content Placeholder 2"/>
          <p:cNvSpPr>
            <a:spLocks noGrp="1"/>
          </p:cNvSpPr>
          <p:nvPr>
            <p:ph idx="1"/>
          </p:nvPr>
        </p:nvSpPr>
        <p:spPr/>
        <p:txBody>
          <a:bodyPr/>
          <a:lstStyle/>
          <a:p>
            <a:pPr lvl="0"/>
            <a:r>
              <a:rPr lang="en-US" dirty="0" smtClean="0"/>
              <a:t>How you deal with the support of others—one of you may want to attend self-help group meetings, while the other prefers not to discuss your deceased child and avoids all other bereaved parents.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Marriage</a:t>
            </a:r>
            <a:endParaRPr lang="en-US" dirty="0"/>
          </a:p>
        </p:txBody>
      </p:sp>
      <p:sp>
        <p:nvSpPr>
          <p:cNvPr id="3" name="Content Placeholder 2"/>
          <p:cNvSpPr>
            <a:spLocks noGrp="1"/>
          </p:cNvSpPr>
          <p:nvPr>
            <p:ph idx="1"/>
          </p:nvPr>
        </p:nvSpPr>
        <p:spPr>
          <a:xfrm>
            <a:off x="304800" y="1554162"/>
            <a:ext cx="8686800" cy="5303838"/>
          </a:xfrm>
        </p:spPr>
        <p:txBody>
          <a:bodyPr>
            <a:normAutofit/>
          </a:bodyPr>
          <a:lstStyle/>
          <a:p>
            <a:pPr lvl="0"/>
            <a:r>
              <a:rPr lang="en-US" dirty="0" smtClean="0"/>
              <a:t>How you cope with your sexual relationship—one of you may be interested in resuming sexual intimacy, while the other may feel uncomfortable and conflicted about having sex.</a:t>
            </a:r>
          </a:p>
          <a:p>
            <a:pPr lvl="0"/>
            <a:r>
              <a:rPr lang="en-US" dirty="0" smtClean="0"/>
              <a:t>How you react to socializing and resuming your life—one of you may feel that if you ever enjoy life again you are betraying your child, while the other feels life must go on, and some enjoyment is healthy.</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Marriage</a:t>
            </a:r>
            <a:endParaRPr lang="en-US" dirty="0"/>
          </a:p>
        </p:txBody>
      </p:sp>
      <p:sp>
        <p:nvSpPr>
          <p:cNvPr id="3" name="Content Placeholder 2"/>
          <p:cNvSpPr>
            <a:spLocks noGrp="1"/>
          </p:cNvSpPr>
          <p:nvPr>
            <p:ph idx="1"/>
          </p:nvPr>
        </p:nvSpPr>
        <p:spPr>
          <a:xfrm>
            <a:off x="304800" y="1554162"/>
            <a:ext cx="8686800" cy="5303838"/>
          </a:xfrm>
        </p:spPr>
        <p:txBody>
          <a:bodyPr>
            <a:normAutofit lnSpcReduction="10000"/>
          </a:bodyPr>
          <a:lstStyle/>
          <a:p>
            <a:pPr lvl="0"/>
            <a:r>
              <a:rPr lang="en-US" dirty="0" smtClean="0"/>
              <a:t>How you search for the meaning of what has happened—one of you may find comfort in religion, while the other may give up former religious beliefs.</a:t>
            </a:r>
          </a:p>
          <a:p>
            <a:pPr lvl="0"/>
            <a:r>
              <a:rPr lang="en-US" dirty="0" smtClean="0"/>
              <a:t>What problem areas you experience in grief—one of you may have difficulty in letting out feelings and asking for support, while the other may have difficulty in expressing anger.	</a:t>
            </a:r>
          </a:p>
          <a:p>
            <a:pPr lvl="0">
              <a:buNone/>
            </a:pPr>
            <a:r>
              <a:rPr lang="en-US" dirty="0" smtClean="0"/>
              <a:t>		       </a:t>
            </a:r>
          </a:p>
          <a:p>
            <a:pPr>
              <a:buNone/>
            </a:pPr>
            <a:r>
              <a:rPr lang="en-US" dirty="0" smtClean="0"/>
              <a:t>				      (Original Source Unknown)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Sibling Losses</a:t>
            </a:r>
            <a:endParaRPr lang="en-US" dirty="0"/>
          </a:p>
        </p:txBody>
      </p:sp>
      <p:sp>
        <p:nvSpPr>
          <p:cNvPr id="3" name="Content Placeholder 2"/>
          <p:cNvSpPr>
            <a:spLocks noGrp="1"/>
          </p:cNvSpPr>
          <p:nvPr>
            <p:ph idx="1"/>
          </p:nvPr>
        </p:nvSpPr>
        <p:spPr>
          <a:xfrm>
            <a:off x="457200" y="1524000"/>
            <a:ext cx="8229600" cy="4526280"/>
          </a:xfrm>
        </p:spPr>
        <p:txBody>
          <a:bodyPr/>
          <a:lstStyle/>
          <a:p>
            <a:pPr marL="514350" indent="-514350">
              <a:buNone/>
            </a:pPr>
            <a:r>
              <a:rPr lang="en-US" dirty="0" smtClean="0"/>
              <a:t>1. Unique for each child – like adults.</a:t>
            </a:r>
          </a:p>
          <a:p>
            <a:pPr marL="514350" indent="-514350">
              <a:buNone/>
            </a:pPr>
            <a:r>
              <a:rPr lang="en-US" dirty="0" smtClean="0"/>
              <a:t>2. Some feel they have aged 10 years in 10 minutes.</a:t>
            </a:r>
          </a:p>
          <a:p>
            <a:pPr marL="514350" indent="-514350">
              <a:buNone/>
            </a:pPr>
            <a:r>
              <a:rPr lang="en-US" dirty="0" smtClean="0"/>
              <a:t>3. A major hole in their life – more time with the sibling than with parents.</a:t>
            </a:r>
          </a:p>
          <a:p>
            <a:pPr marL="514350" indent="-514350">
              <a:buNone/>
            </a:pPr>
            <a:r>
              <a:rPr lang="en-US" dirty="0" smtClean="0"/>
              <a:t>4. May feel restricted – may now be an only child.</a:t>
            </a:r>
          </a:p>
          <a:p>
            <a:pPr marL="514350" indent="-51435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What if you are a </a:t>
            </a:r>
          </a:p>
          <a:p>
            <a:pPr>
              <a:buNone/>
            </a:pPr>
            <a:r>
              <a:rPr lang="en-US" dirty="0"/>
              <a:t>	</a:t>
            </a:r>
            <a:r>
              <a:rPr lang="en-US" dirty="0" smtClean="0"/>
              <a:t>Stepparent?</a:t>
            </a:r>
          </a:p>
          <a:p>
            <a:pPr>
              <a:buNone/>
            </a:pPr>
            <a:r>
              <a:rPr lang="en-US" dirty="0"/>
              <a:t>	</a:t>
            </a:r>
            <a:r>
              <a:rPr lang="en-US" dirty="0" smtClean="0"/>
              <a:t>Single parent?</a:t>
            </a:r>
          </a:p>
          <a:p>
            <a:pPr>
              <a:buNone/>
            </a:pPr>
            <a:r>
              <a:rPr lang="en-US" dirty="0" smtClean="0"/>
              <a:t>	Grandparent?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838200"/>
          </a:xfrm>
        </p:spPr>
        <p:txBody>
          <a:bodyPr>
            <a:normAutofit fontScale="90000"/>
          </a:bodyPr>
          <a:lstStyle/>
          <a:p>
            <a:r>
              <a:rPr lang="en-US" dirty="0" smtClean="0"/>
              <a:t>Phases of Grieving for a Disabled Child</a:t>
            </a:r>
            <a:endParaRPr lang="en-US" dirty="0"/>
          </a:p>
        </p:txBody>
      </p:sp>
      <p:sp>
        <p:nvSpPr>
          <p:cNvPr id="3" name="Content Placeholder 2"/>
          <p:cNvSpPr>
            <a:spLocks noGrp="1"/>
          </p:cNvSpPr>
          <p:nvPr>
            <p:ph idx="1"/>
          </p:nvPr>
        </p:nvSpPr>
        <p:spPr/>
        <p:txBody>
          <a:bodyPr/>
          <a:lstStyle/>
          <a:p>
            <a:r>
              <a:rPr lang="en-US" dirty="0" smtClean="0"/>
              <a:t>Feelings of Denial</a:t>
            </a:r>
          </a:p>
          <a:p>
            <a:r>
              <a:rPr lang="en-US" dirty="0" smtClean="0"/>
              <a:t>Feelings of Anger and Fear</a:t>
            </a:r>
          </a:p>
          <a:p>
            <a:r>
              <a:rPr lang="en-US" dirty="0" smtClean="0"/>
              <a:t>Feelings of Confusion</a:t>
            </a:r>
          </a:p>
          <a:p>
            <a:r>
              <a:rPr lang="en-US" dirty="0" smtClean="0"/>
              <a:t>Feelings of Powerlessness</a:t>
            </a:r>
          </a:p>
          <a:p>
            <a:r>
              <a:rPr lang="en-US" dirty="0" smtClean="0"/>
              <a:t>Feelings of Guilt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54162"/>
            <a:ext cx="8686800" cy="4999038"/>
          </a:xfrm>
        </p:spPr>
        <p:txBody>
          <a:bodyPr>
            <a:normAutofit lnSpcReduction="10000"/>
          </a:bodyPr>
          <a:lstStyle/>
          <a:p>
            <a:pPr>
              <a:buNone/>
            </a:pPr>
            <a:r>
              <a:rPr lang="en-US" dirty="0" smtClean="0"/>
              <a:t>Dr. Robert </a:t>
            </a:r>
            <a:r>
              <a:rPr lang="en-US" dirty="0" err="1" smtClean="0"/>
              <a:t>Naseef</a:t>
            </a:r>
            <a:r>
              <a:rPr lang="en-US" dirty="0" smtClean="0"/>
              <a:t>, a parent of a disabled child, describes a common experience: “For all parents, a child’s birth is a time of great joy and optimism. ‘Your child has a disability’ is one of the most crushing statements that one can ever hear. Your child can be the source of great joy or devastating sorry. No matter whether the disability is mild or sever it crushes you for a while and you probably tend to hope for the best, but imagine the worst.”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54162"/>
            <a:ext cx="8686800" cy="5075238"/>
          </a:xfrm>
        </p:spPr>
        <p:txBody>
          <a:bodyPr/>
          <a:lstStyle/>
          <a:p>
            <a:pPr>
              <a:buNone/>
            </a:pPr>
            <a:r>
              <a:rPr lang="en-US" dirty="0" smtClean="0"/>
              <a:t>Dr. </a:t>
            </a:r>
            <a:r>
              <a:rPr lang="en-US" dirty="0" err="1" smtClean="0"/>
              <a:t>Naseef</a:t>
            </a:r>
            <a:r>
              <a:rPr lang="en-US" dirty="0" smtClean="0"/>
              <a:t> goes on to say:</a:t>
            </a:r>
          </a:p>
          <a:p>
            <a:pPr>
              <a:buNone/>
            </a:pPr>
            <a:r>
              <a:rPr lang="en-US" dirty="0" smtClean="0"/>
              <a:t>	There are different incidences of odds for each disability, but when it happens to you, it always 100%. You are totally surrounded by your fate, as the father played by Nick Nolte in the movie </a:t>
            </a:r>
            <a:r>
              <a:rPr lang="en-US" i="1" dirty="0" smtClean="0"/>
              <a:t>Lorenzo’s Oil </a:t>
            </a:r>
            <a:r>
              <a:rPr lang="en-US" dirty="0" smtClean="0"/>
              <a:t>highlighted when he said that he felt like “a loser in the genetic lottery.”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a:bodyPr>
          <a:lstStyle/>
          <a:p>
            <a:r>
              <a:rPr lang="en-US" dirty="0" smtClean="0"/>
              <a:t>Loss and Trauma in the Family</a:t>
            </a:r>
            <a:endParaRPr lang="en-US" dirty="0"/>
          </a:p>
        </p:txBody>
      </p:sp>
      <p:sp>
        <p:nvSpPr>
          <p:cNvPr id="3" name="Content Placeholder 2"/>
          <p:cNvSpPr>
            <a:spLocks noGrp="1"/>
          </p:cNvSpPr>
          <p:nvPr>
            <p:ph idx="1"/>
          </p:nvPr>
        </p:nvSpPr>
        <p:spPr>
          <a:xfrm>
            <a:off x="457200" y="1447800"/>
            <a:ext cx="8229600" cy="4477512"/>
          </a:xfrm>
        </p:spPr>
        <p:txBody>
          <a:bodyPr>
            <a:normAutofit/>
          </a:bodyPr>
          <a:lstStyle/>
          <a:p>
            <a:pPr>
              <a:buNone/>
            </a:pPr>
            <a:r>
              <a:rPr lang="en-US" sz="3200" dirty="0" smtClean="0"/>
              <a:t>It’s usually not one person impacted by a death but an entire family unit. Unique problems arise. The balance of the family system is disrupted. What if a family member is terminal?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Or what if your child was healthy at first, and then the disease or disorder or accident occurred?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Adjustment</a:t>
            </a:r>
            <a:endParaRPr lang="en-US" dirty="0"/>
          </a:p>
        </p:txBody>
      </p:sp>
      <p:sp>
        <p:nvSpPr>
          <p:cNvPr id="3" name="Content Placeholder 2"/>
          <p:cNvSpPr>
            <a:spLocks noGrp="1"/>
          </p:cNvSpPr>
          <p:nvPr>
            <p:ph idx="1"/>
          </p:nvPr>
        </p:nvSpPr>
        <p:spPr>
          <a:xfrm>
            <a:off x="304800" y="1554162"/>
            <a:ext cx="8686800" cy="5303838"/>
          </a:xfrm>
        </p:spPr>
        <p:txBody>
          <a:bodyPr>
            <a:normAutofit/>
          </a:bodyPr>
          <a:lstStyle/>
          <a:p>
            <a:pPr>
              <a:buNone/>
            </a:pPr>
            <a:r>
              <a:rPr lang="en-US" dirty="0" smtClean="0"/>
              <a:t>Disability is never as clear-cut as death. Grief usually mingles with confusion and uncertainty.</a:t>
            </a:r>
          </a:p>
          <a:p>
            <a:pPr>
              <a:buNone/>
            </a:pPr>
            <a:r>
              <a:rPr lang="en-US" dirty="0" smtClean="0"/>
              <a:t>Living with a child who has special needs can be like living inside a pressure cooker. The less the child is able to function, the greater stress on every other family member.</a:t>
            </a:r>
          </a:p>
          <a:p>
            <a:pPr>
              <a:buNone/>
            </a:pPr>
            <a:r>
              <a:rPr lang="en-US" dirty="0" smtClean="0"/>
              <a:t>Many losses are hard to deal with, but the loss of your child in this way causes mental torment. There is no one right way to grieve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838200"/>
          </a:xfrm>
        </p:spPr>
        <p:txBody>
          <a:bodyPr>
            <a:normAutofit/>
          </a:bodyPr>
          <a:lstStyle/>
          <a:p>
            <a:r>
              <a:rPr lang="en-US" dirty="0" smtClean="0"/>
              <a:t>Stages of Adjustment</a:t>
            </a:r>
            <a:endParaRPr lang="en-US" dirty="0"/>
          </a:p>
        </p:txBody>
      </p:sp>
      <p:sp>
        <p:nvSpPr>
          <p:cNvPr id="3" name="Content Placeholder 2"/>
          <p:cNvSpPr>
            <a:spLocks noGrp="1"/>
          </p:cNvSpPr>
          <p:nvPr>
            <p:ph idx="1"/>
          </p:nvPr>
        </p:nvSpPr>
        <p:spPr/>
        <p:txBody>
          <a:bodyPr/>
          <a:lstStyle/>
          <a:p>
            <a:r>
              <a:rPr lang="en-US" dirty="0" smtClean="0"/>
              <a:t>Dealing with Others’ Negativity</a:t>
            </a:r>
          </a:p>
          <a:p>
            <a:r>
              <a:rPr lang="en-US" dirty="0" smtClean="0"/>
              <a:t>Experiencing Traumatic Life Changes</a:t>
            </a:r>
          </a:p>
          <a:p>
            <a:r>
              <a:rPr lang="en-US" dirty="0" smtClean="0"/>
              <a:t>Bargaining for a Cure</a:t>
            </a:r>
          </a:p>
          <a:p>
            <a:r>
              <a:rPr lang="en-US" dirty="0" smtClean="0"/>
              <a:t>Living with Chronic Sorrow</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Siblings</a:t>
            </a:r>
            <a:endParaRPr lang="en-US" dirty="0"/>
          </a:p>
        </p:txBody>
      </p:sp>
      <p:sp>
        <p:nvSpPr>
          <p:cNvPr id="3" name="Content Placeholder 2"/>
          <p:cNvSpPr>
            <a:spLocks noGrp="1"/>
          </p:cNvSpPr>
          <p:nvPr>
            <p:ph idx="1"/>
          </p:nvPr>
        </p:nvSpPr>
        <p:spPr/>
        <p:txBody>
          <a:bodyPr/>
          <a:lstStyle/>
          <a:p>
            <a:pPr>
              <a:buNone/>
            </a:pPr>
            <a:r>
              <a:rPr lang="en-US" dirty="0" smtClean="0"/>
              <a:t>Siblings experience the profound unfairness that is part of their daily life.</a:t>
            </a:r>
          </a:p>
          <a:p>
            <a:pPr>
              <a:buNone/>
            </a:pPr>
            <a:r>
              <a:rPr lang="en-US" dirty="0" smtClean="0"/>
              <a:t>Sometimes they find their own possessions taken or destroyed a disabled sibling who is out of control.</a:t>
            </a:r>
          </a:p>
          <a:p>
            <a:pPr>
              <a:buNone/>
            </a:pPr>
            <a:r>
              <a:rPr lang="en-US" dirty="0" smtClean="0"/>
              <a:t>Too often when there is a disabled child, no one things about what’s going on and why.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Siblings</a:t>
            </a:r>
            <a:endParaRPr lang="en-US" dirty="0"/>
          </a:p>
        </p:txBody>
      </p:sp>
      <p:sp>
        <p:nvSpPr>
          <p:cNvPr id="3" name="Content Placeholder 2"/>
          <p:cNvSpPr>
            <a:spLocks noGrp="1"/>
          </p:cNvSpPr>
          <p:nvPr>
            <p:ph idx="1"/>
          </p:nvPr>
        </p:nvSpPr>
        <p:spPr>
          <a:xfrm>
            <a:off x="304800" y="1554162"/>
            <a:ext cx="8686800" cy="5151438"/>
          </a:xfrm>
        </p:spPr>
        <p:txBody>
          <a:bodyPr/>
          <a:lstStyle/>
          <a:p>
            <a:pPr>
              <a:buNone/>
            </a:pPr>
            <a:r>
              <a:rPr lang="en-US" dirty="0" smtClean="0"/>
              <a:t>Many children hide their distress and have to deal with it year later, in adulthood.</a:t>
            </a:r>
          </a:p>
          <a:p>
            <a:pPr>
              <a:buNone/>
            </a:pPr>
            <a:r>
              <a:rPr lang="en-US" dirty="0" smtClean="0"/>
              <a:t>Children raised with a disabled sibling often feel a strong sense of responsibility, either self-imposed or placed there by the parents.</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siblings</a:t>
            </a:r>
            <a:endParaRPr lang="en-US" dirty="0"/>
          </a:p>
        </p:txBody>
      </p:sp>
      <p:sp>
        <p:nvSpPr>
          <p:cNvPr id="3" name="Content Placeholder 2"/>
          <p:cNvSpPr>
            <a:spLocks noGrp="1"/>
          </p:cNvSpPr>
          <p:nvPr>
            <p:ph idx="1"/>
          </p:nvPr>
        </p:nvSpPr>
        <p:spPr>
          <a:xfrm>
            <a:off x="304800" y="1554162"/>
            <a:ext cx="8686800" cy="4846638"/>
          </a:xfrm>
        </p:spPr>
        <p:txBody>
          <a:bodyPr>
            <a:normAutofit/>
          </a:bodyPr>
          <a:lstStyle/>
          <a:p>
            <a:pPr>
              <a:buNone/>
            </a:pPr>
            <a:r>
              <a:rPr lang="en-US" dirty="0" smtClean="0"/>
              <a:t>Siblings face numerous pressures we don’t even think about. What does a child say to others when asked about a younger brother who just died?</a:t>
            </a:r>
          </a:p>
          <a:p>
            <a:pPr>
              <a:buNone/>
            </a:pPr>
            <a:r>
              <a:rPr lang="en-US" dirty="0" smtClean="0"/>
              <a:t>What does a child say to others when asked about a sibling who doesn’t look disabled in any way but is nonverbal.</a:t>
            </a:r>
          </a:p>
          <a:p>
            <a:pPr>
              <a:buNone/>
            </a:pPr>
            <a:r>
              <a:rPr lang="en-US" dirty="0" smtClean="0"/>
              <a:t>Sometimes the </a:t>
            </a:r>
            <a:r>
              <a:rPr lang="en-US" i="1" dirty="0" smtClean="0"/>
              <a:t>less severe</a:t>
            </a:r>
            <a:r>
              <a:rPr lang="en-US" dirty="0" smtClean="0"/>
              <a:t> the impairment, the more difficult it is for the sibling.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Losses</a:t>
            </a:r>
            <a:endParaRPr lang="en-US" dirty="0"/>
          </a:p>
        </p:txBody>
      </p:sp>
      <p:sp>
        <p:nvSpPr>
          <p:cNvPr id="3" name="Content Placeholder 2"/>
          <p:cNvSpPr>
            <a:spLocks noGrp="1"/>
          </p:cNvSpPr>
          <p:nvPr>
            <p:ph idx="1"/>
          </p:nvPr>
        </p:nvSpPr>
        <p:spPr/>
        <p:txBody>
          <a:bodyPr/>
          <a:lstStyle/>
          <a:p>
            <a:r>
              <a:rPr lang="en-US" dirty="0" smtClean="0"/>
              <a:t>I was the father of a son, but I didn’t know what it meant to be the father of a son.</a:t>
            </a:r>
          </a:p>
          <a:p>
            <a:r>
              <a:rPr lang="en-US" dirty="0" smtClean="0"/>
              <a:t>Never being called “Daddy” or “Papa” or any term.</a:t>
            </a:r>
          </a:p>
          <a:p>
            <a:r>
              <a:rPr lang="en-US" dirty="0" smtClean="0"/>
              <a:t>Not having my family name continue.</a:t>
            </a:r>
          </a:p>
          <a:p>
            <a:r>
              <a:rPr lang="en-US" dirty="0" smtClean="0"/>
              <a:t>Not playing baseball with Matthew.</a:t>
            </a:r>
          </a:p>
          <a:p>
            <a:r>
              <a:rPr lang="en-US" dirty="0" smtClean="0"/>
              <a:t>Not taking him or teaching him to fish.</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Losses</a:t>
            </a:r>
            <a:endParaRPr lang="en-US" dirty="0"/>
          </a:p>
        </p:txBody>
      </p:sp>
      <p:sp>
        <p:nvSpPr>
          <p:cNvPr id="3" name="Content Placeholder 2"/>
          <p:cNvSpPr>
            <a:spLocks noGrp="1"/>
          </p:cNvSpPr>
          <p:nvPr>
            <p:ph idx="1"/>
          </p:nvPr>
        </p:nvSpPr>
        <p:spPr/>
        <p:txBody>
          <a:bodyPr/>
          <a:lstStyle/>
          <a:p>
            <a:r>
              <a:rPr lang="en-US" dirty="0" smtClean="0"/>
              <a:t>Not experiencing all the normal developmental stages.</a:t>
            </a:r>
          </a:p>
          <a:p>
            <a:r>
              <a:rPr lang="en-US" dirty="0" smtClean="0"/>
              <a:t>Not having the “father and son talk.”</a:t>
            </a:r>
          </a:p>
          <a:p>
            <a:r>
              <a:rPr lang="en-US" dirty="0" smtClean="0"/>
              <a:t>Not hearing him sing.</a:t>
            </a:r>
          </a:p>
          <a:p>
            <a:r>
              <a:rPr lang="en-US" dirty="0" smtClean="0"/>
              <a:t>Not seeing him accept the Lord and grow spiritually.</a:t>
            </a:r>
          </a:p>
          <a:p>
            <a:r>
              <a:rPr lang="en-US" dirty="0" smtClean="0"/>
              <a:t>Not being able to baptize him.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A Child is Disabled</a:t>
            </a:r>
            <a:endParaRPr lang="en-US" dirty="0"/>
          </a:p>
        </p:txBody>
      </p:sp>
      <p:sp>
        <p:nvSpPr>
          <p:cNvPr id="3" name="Content Placeholder 2"/>
          <p:cNvSpPr>
            <a:spLocks noGrp="1"/>
          </p:cNvSpPr>
          <p:nvPr>
            <p:ph idx="1"/>
          </p:nvPr>
        </p:nvSpPr>
        <p:spPr/>
        <p:txBody>
          <a:bodyPr/>
          <a:lstStyle/>
          <a:p>
            <a:pPr>
              <a:buNone/>
            </a:pPr>
            <a:r>
              <a:rPr lang="en-US" dirty="0" smtClean="0"/>
              <a:t>The disabled are the sign that all men have significance beyond what they can be, and do for us. To see the disabled honestly is to remind us that we cannot earn significance for our lives, it is a gift of God. Christ makes it possible for us to love our disabled brothers in a way radically different from the possessive love that thrives on the need to be needed.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 Child is Disabled</a:t>
            </a:r>
            <a:endParaRPr lang="en-US" dirty="0"/>
          </a:p>
        </p:txBody>
      </p:sp>
      <p:sp>
        <p:nvSpPr>
          <p:cNvPr id="3" name="Content Placeholder 2"/>
          <p:cNvSpPr>
            <a:spLocks noGrp="1"/>
          </p:cNvSpPr>
          <p:nvPr>
            <p:ph idx="1"/>
          </p:nvPr>
        </p:nvSpPr>
        <p:spPr/>
        <p:txBody>
          <a:bodyPr/>
          <a:lstStyle/>
          <a:p>
            <a:pPr>
              <a:buNone/>
            </a:pPr>
            <a:r>
              <a:rPr lang="en-US" dirty="0" smtClean="0"/>
              <a:t>To love the weak in Christ is to dare to be free and to be free from dependency on their needs. God wants us to see each other as significant only as we exist in Him. we are each God’s gift to the other.</a:t>
            </a:r>
          </a:p>
          <a:p>
            <a:pPr>
              <a:buNone/>
            </a:pPr>
            <a:endParaRPr lang="en-US" dirty="0"/>
          </a:p>
          <a:p>
            <a:pPr>
              <a:buNone/>
            </a:pPr>
            <a:r>
              <a:rPr lang="en-US" dirty="0" smtClean="0"/>
              <a:t>						R. Scott </a:t>
            </a:r>
            <a:r>
              <a:rPr lang="en-US" dirty="0" err="1" smtClean="0"/>
              <a:t>Sullender</a:t>
            </a:r>
            <a:endParaRPr lang="en-US" dirty="0" smtClean="0"/>
          </a:p>
          <a:p>
            <a:pPr>
              <a:buNone/>
            </a:pPr>
            <a:r>
              <a:rPr lang="en-US" dirty="0"/>
              <a:t>	</a:t>
            </a:r>
            <a:r>
              <a:rPr lang="en-US" dirty="0" smtClean="0"/>
              <a:t>					</a:t>
            </a:r>
            <a:r>
              <a:rPr lang="en-US" i="1" dirty="0" smtClean="0"/>
              <a:t>Losses in Later Life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normAutofit/>
          </a:bodyPr>
          <a:lstStyle/>
          <a:p>
            <a:r>
              <a:rPr lang="en-US" dirty="0" smtClean="0"/>
              <a:t>Loss and Trauma in the Family</a:t>
            </a:r>
            <a:endParaRPr lang="en-US" dirty="0"/>
          </a:p>
        </p:txBody>
      </p:sp>
      <p:sp>
        <p:nvSpPr>
          <p:cNvPr id="3" name="Content Placeholder 2"/>
          <p:cNvSpPr>
            <a:spLocks noGrp="1"/>
          </p:cNvSpPr>
          <p:nvPr>
            <p:ph idx="1"/>
          </p:nvPr>
        </p:nvSpPr>
        <p:spPr>
          <a:xfrm>
            <a:off x="533400" y="1371600"/>
            <a:ext cx="8183880" cy="3657600"/>
          </a:xfrm>
        </p:spPr>
        <p:txBody>
          <a:bodyPr>
            <a:normAutofit/>
          </a:bodyPr>
          <a:lstStyle/>
          <a:p>
            <a:pPr>
              <a:buNone/>
            </a:pPr>
            <a:r>
              <a:rPr lang="en-US" sz="3200" dirty="0" smtClean="0"/>
              <a:t>Each member of the family unit differs in his or her response and even acceptance of the news. Some members will respond well to the needs of the dying person, while others would rather not acknowledge the impending death.</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Ball of Grief</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1752601" y="1524000"/>
            <a:ext cx="5410200" cy="50291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Crazy Feelings of Grief	</a:t>
            </a:r>
            <a:endParaRPr lang="en-US" dirty="0"/>
          </a:p>
        </p:txBody>
      </p:sp>
      <p:sp>
        <p:nvSpPr>
          <p:cNvPr id="4" name="Content Placeholder 3"/>
          <p:cNvSpPr>
            <a:spLocks noGrp="1"/>
          </p:cNvSpPr>
          <p:nvPr>
            <p:ph idx="1"/>
          </p:nvPr>
        </p:nvSpPr>
        <p:spPr/>
        <p:txBody>
          <a:bodyPr>
            <a:normAutofit/>
          </a:bodyPr>
          <a:lstStyle/>
          <a:p>
            <a:pPr>
              <a:buNone/>
            </a:pPr>
            <a:r>
              <a:rPr lang="en-US" dirty="0" smtClean="0"/>
              <a:t>	</a:t>
            </a:r>
            <a:r>
              <a:rPr lang="en-US" sz="3200" dirty="0" smtClean="0"/>
              <a:t>The “crazy” feelings of grief are actually a </a:t>
            </a:r>
            <a:r>
              <a:rPr lang="en-US" sz="3200" i="1" dirty="0" smtClean="0"/>
              <a:t>sane</a:t>
            </a:r>
            <a:r>
              <a:rPr lang="en-US" sz="3200" dirty="0" smtClean="0"/>
              <a:t> response to grief. The following examples are all symptoms of normal grief:</a:t>
            </a:r>
          </a:p>
          <a:p>
            <a:pPr>
              <a:buNone/>
            </a:pPr>
            <a:r>
              <a:rPr lang="en-US" sz="3200" dirty="0" smtClean="0"/>
              <a:t> </a:t>
            </a:r>
          </a:p>
          <a:p>
            <a:pPr lvl="0"/>
            <a:r>
              <a:rPr lang="en-US" sz="3200" dirty="0" smtClean="0"/>
              <a:t>distorted thinking patterns, “crazy” and/or irrational thoughts, fearful thoughts</a:t>
            </a:r>
          </a:p>
          <a:p>
            <a:pPr lvl="0"/>
            <a:r>
              <a:rPr lang="en-US" sz="3200" dirty="0" smtClean="0"/>
              <a:t>feelings of despair and hopelessness</a:t>
            </a:r>
          </a:p>
          <a:p>
            <a:pPr lvl="0"/>
            <a:r>
              <a:rPr lang="en-US" sz="3200" dirty="0" smtClean="0"/>
              <a:t>out of control or numbed emotions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Crazy Feelings of Grief</a:t>
            </a:r>
            <a:endParaRPr lang="en-US" dirty="0"/>
          </a:p>
        </p:txBody>
      </p:sp>
      <p:sp>
        <p:nvSpPr>
          <p:cNvPr id="3" name="Content Placeholder 2"/>
          <p:cNvSpPr>
            <a:spLocks noGrp="1"/>
          </p:cNvSpPr>
          <p:nvPr>
            <p:ph idx="1"/>
          </p:nvPr>
        </p:nvSpPr>
        <p:spPr/>
        <p:txBody>
          <a:bodyPr/>
          <a:lstStyle/>
          <a:p>
            <a:pPr lvl="0"/>
            <a:r>
              <a:rPr lang="en-US" sz="3200" dirty="0" smtClean="0"/>
              <a:t>changes in sensory perceptions (sight, taste, smell, etc.).</a:t>
            </a:r>
          </a:p>
          <a:p>
            <a:pPr lvl="0"/>
            <a:r>
              <a:rPr lang="en-US" sz="3200" dirty="0" smtClean="0"/>
              <a:t>increased irritability</a:t>
            </a:r>
          </a:p>
          <a:p>
            <a:pPr lvl="0"/>
            <a:r>
              <a:rPr lang="en-US" sz="3200" dirty="0" smtClean="0"/>
              <a:t>may want to talk a lot or not at all</a:t>
            </a:r>
          </a:p>
          <a:p>
            <a:r>
              <a:rPr lang="en-US" sz="3200" dirty="0" smtClean="0"/>
              <a:t>memory lags and mental “short-circuits”</a:t>
            </a:r>
          </a:p>
          <a:p>
            <a:pPr lvl="0">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Crazy Feelings of Grief</a:t>
            </a:r>
            <a:endParaRPr lang="en-US" dirty="0"/>
          </a:p>
        </p:txBody>
      </p:sp>
      <p:sp>
        <p:nvSpPr>
          <p:cNvPr id="3" name="Content Placeholder 2"/>
          <p:cNvSpPr>
            <a:spLocks noGrp="1"/>
          </p:cNvSpPr>
          <p:nvPr>
            <p:ph idx="1"/>
          </p:nvPr>
        </p:nvSpPr>
        <p:spPr/>
        <p:txBody>
          <a:bodyPr>
            <a:normAutofit/>
          </a:bodyPr>
          <a:lstStyle/>
          <a:p>
            <a:pPr lvl="0"/>
            <a:r>
              <a:rPr lang="en-US" sz="3200" dirty="0" smtClean="0"/>
              <a:t>inability to concentrate</a:t>
            </a:r>
          </a:p>
          <a:p>
            <a:pPr lvl="0"/>
            <a:r>
              <a:rPr lang="en-US" sz="3200" dirty="0" smtClean="0"/>
              <a:t>obsessive focus on the loved one</a:t>
            </a:r>
          </a:p>
          <a:p>
            <a:pPr lvl="0"/>
            <a:r>
              <a:rPr lang="en-US" sz="3200" dirty="0" smtClean="0"/>
              <a:t>losing track of time</a:t>
            </a:r>
          </a:p>
          <a:p>
            <a:pPr lvl="0"/>
            <a:r>
              <a:rPr lang="en-US" sz="3200" dirty="0" smtClean="0"/>
              <a:t>increase or decrease of appetite and/or sexual desire</a:t>
            </a:r>
          </a:p>
          <a:p>
            <a:pPr lvl="0"/>
            <a:r>
              <a:rPr lang="en-US" sz="3200" dirty="0" smtClean="0"/>
              <a:t>difficulty falling or staying asleep</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Crazy Feelings of Grief</a:t>
            </a:r>
            <a:endParaRPr lang="en-US" dirty="0"/>
          </a:p>
        </p:txBody>
      </p:sp>
      <p:sp>
        <p:nvSpPr>
          <p:cNvPr id="3" name="Content Placeholder 2"/>
          <p:cNvSpPr>
            <a:spLocks noGrp="1"/>
          </p:cNvSpPr>
          <p:nvPr>
            <p:ph idx="1"/>
          </p:nvPr>
        </p:nvSpPr>
        <p:spPr/>
        <p:txBody>
          <a:bodyPr/>
          <a:lstStyle/>
          <a:p>
            <a:pPr lvl="0"/>
            <a:r>
              <a:rPr lang="en-US" dirty="0" smtClean="0"/>
              <a:t>dreams in which the deceased seems to visit the griever</a:t>
            </a:r>
          </a:p>
          <a:p>
            <a:pPr lvl="0"/>
            <a:r>
              <a:rPr lang="en-US" dirty="0" smtClean="0"/>
              <a:t>nightmares in which death themes are repeated</a:t>
            </a:r>
          </a:p>
          <a:p>
            <a:pPr lvl="0"/>
            <a:r>
              <a:rPr lang="en-US" dirty="0" smtClean="0"/>
              <a:t>physical illness like the flu, headaches or other maladies</a:t>
            </a:r>
          </a:p>
          <a:p>
            <a:pPr lvl="0"/>
            <a:r>
              <a:rPr lang="en-US" dirty="0" smtClean="0"/>
              <a:t>shattered beliefs about life, the world, and even God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a:t>
            </a:r>
            <a:endParaRPr lang="en-US" dirty="0"/>
          </a:p>
        </p:txBody>
      </p:sp>
      <p:sp>
        <p:nvSpPr>
          <p:cNvPr id="3" name="Content Placeholder 2"/>
          <p:cNvSpPr>
            <a:spLocks noGrp="1"/>
          </p:cNvSpPr>
          <p:nvPr>
            <p:ph idx="1"/>
          </p:nvPr>
        </p:nvSpPr>
        <p:spPr>
          <a:xfrm>
            <a:off x="457200" y="1447800"/>
            <a:ext cx="8229600" cy="5181600"/>
          </a:xfrm>
        </p:spPr>
        <p:txBody>
          <a:bodyPr>
            <a:normAutofit fontScale="70000" lnSpcReduction="20000"/>
          </a:bodyPr>
          <a:lstStyle/>
          <a:p>
            <a:pPr>
              <a:buNone/>
            </a:pPr>
            <a:r>
              <a:rPr lang="en-US" sz="4600" dirty="0" smtClean="0"/>
              <a:t>When you lie down you shall not be afraid; yes, you shall lie down and your sleep shall be sweet. Be not afraid of sudden terror </a:t>
            </a:r>
            <a:r>
              <a:rPr lang="en-US" sz="4600" i="1" dirty="0" smtClean="0"/>
              <a:t>and</a:t>
            </a:r>
            <a:r>
              <a:rPr lang="en-US" sz="4600" dirty="0" smtClean="0"/>
              <a:t> strong, nor of the stormy blast </a:t>
            </a:r>
            <a:r>
              <a:rPr lang="en-US" sz="4600" i="1" dirty="0" smtClean="0"/>
              <a:t>or </a:t>
            </a:r>
            <a:r>
              <a:rPr lang="en-US" sz="4600" dirty="0" smtClean="0"/>
              <a:t>the storm and ruin of the wicked when it comes [for you will be guiltless], For the Lord shall be your confidence, firm </a:t>
            </a:r>
            <a:r>
              <a:rPr lang="en-US" sz="4600" i="1" dirty="0" smtClean="0"/>
              <a:t>and </a:t>
            </a:r>
            <a:r>
              <a:rPr lang="en-US" sz="4600" dirty="0" smtClean="0"/>
              <a:t>strong, and shall keep you foot from being caught [in a trap or hidden danger]. 		</a:t>
            </a:r>
          </a:p>
          <a:p>
            <a:pPr>
              <a:buNone/>
            </a:pPr>
            <a:r>
              <a:rPr lang="en-US" sz="4600" dirty="0" smtClean="0"/>
              <a:t>					Proverbs 3:24-26, AMP</a:t>
            </a:r>
          </a:p>
          <a:p>
            <a:endParaRPr lang="en-US" dirty="0" smtClean="0"/>
          </a:p>
          <a:p>
            <a:pPr>
              <a:buNone/>
            </a:pPr>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Sleep</a:t>
            </a:r>
            <a:endParaRPr lang="en-US" dirty="0"/>
          </a:p>
        </p:txBody>
      </p:sp>
      <p:sp>
        <p:nvSpPr>
          <p:cNvPr id="3" name="Content Placeholder 2"/>
          <p:cNvSpPr>
            <a:spLocks noGrp="1"/>
          </p:cNvSpPr>
          <p:nvPr>
            <p:ph idx="1"/>
          </p:nvPr>
        </p:nvSpPr>
        <p:spPr>
          <a:xfrm>
            <a:off x="457200" y="1295400"/>
            <a:ext cx="8229600" cy="5562600"/>
          </a:xfrm>
        </p:spPr>
        <p:txBody>
          <a:bodyPr>
            <a:normAutofit fontScale="92500" lnSpcReduction="10000"/>
          </a:bodyPr>
          <a:lstStyle/>
          <a:p>
            <a:pPr>
              <a:buNone/>
            </a:pPr>
            <a:r>
              <a:rPr lang="en-US" sz="3200" dirty="0" smtClean="0"/>
              <a:t>You will not be afraid when you go to bed and you will sleep soundly through the night.                       </a:t>
            </a:r>
            <a:r>
              <a:rPr lang="en-US" dirty="0" smtClean="0"/>
              <a:t> </a:t>
            </a:r>
          </a:p>
          <a:p>
            <a:pPr>
              <a:buNone/>
            </a:pPr>
            <a:r>
              <a:rPr lang="en-US" sz="3200" dirty="0" smtClean="0"/>
              <a:t>                            Psalm 3:5,  Good News Bible</a:t>
            </a:r>
          </a:p>
          <a:p>
            <a:pPr>
              <a:buNone/>
            </a:pPr>
            <a:r>
              <a:rPr lang="en-US" sz="3200" dirty="0" smtClean="0"/>
              <a:t>If I’m sleepless at midnight, I spend the hours in grateful reflection.         Psalm 63:6, The </a:t>
            </a:r>
            <a:r>
              <a:rPr lang="en-US" sz="3200" dirty="0" err="1" smtClean="0"/>
              <a:t>Msg</a:t>
            </a:r>
            <a:r>
              <a:rPr lang="en-US" sz="3200" dirty="0" smtClean="0"/>
              <a:t>                				</a:t>
            </a:r>
            <a:endParaRPr lang="en-US" dirty="0" smtClean="0"/>
          </a:p>
          <a:p>
            <a:pPr>
              <a:buNone/>
            </a:pPr>
            <a:r>
              <a:rPr lang="en-US" sz="3200" dirty="0" smtClean="0"/>
              <a:t>When my anxious thoughts multiply within me, Your consolations delight my soul.                                                					  	   Psalm 94:19</a:t>
            </a:r>
          </a:p>
          <a:p>
            <a:pPr>
              <a:buNone/>
            </a:pPr>
            <a:r>
              <a:rPr lang="en-US" sz="3200" dirty="0" smtClean="0"/>
              <a:t>I will lie down and sleep in peace, for you alone, O Lord, make me dwell in safety.	  	                                                  Psalm 4:8</a:t>
            </a:r>
          </a:p>
          <a:p>
            <a:pPr>
              <a:buNone/>
            </a:pPr>
            <a:endParaRPr lang="en-US" b="1"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p:cTn id="3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a:t>
            </a:r>
            <a:endParaRPr lang="en-US" dirty="0"/>
          </a:p>
        </p:txBody>
      </p:sp>
      <p:sp>
        <p:nvSpPr>
          <p:cNvPr id="3" name="Content Placeholder 2"/>
          <p:cNvSpPr>
            <a:spLocks noGrp="1"/>
          </p:cNvSpPr>
          <p:nvPr>
            <p:ph idx="1"/>
          </p:nvPr>
        </p:nvSpPr>
        <p:spPr>
          <a:xfrm>
            <a:off x="457200" y="1447800"/>
            <a:ext cx="8229600" cy="5007008"/>
          </a:xfrm>
        </p:spPr>
        <p:txBody>
          <a:bodyPr>
            <a:normAutofit/>
          </a:bodyPr>
          <a:lstStyle/>
          <a:p>
            <a:pPr>
              <a:buNone/>
            </a:pPr>
            <a:r>
              <a:rPr lang="en-US" sz="3200" dirty="0" smtClean="0"/>
              <a:t>In a dream, a vision of the night</a:t>
            </a:r>
          </a:p>
          <a:p>
            <a:pPr>
              <a:buNone/>
            </a:pPr>
            <a:r>
              <a:rPr lang="en-US" sz="3200" dirty="0" smtClean="0"/>
              <a:t>When sound sleep falls on men,</a:t>
            </a:r>
          </a:p>
          <a:p>
            <a:pPr>
              <a:buNone/>
            </a:pPr>
            <a:r>
              <a:rPr lang="en-US" sz="3200" dirty="0" smtClean="0"/>
              <a:t>Then He opens the ears of men,</a:t>
            </a:r>
          </a:p>
          <a:p>
            <a:pPr>
              <a:buNone/>
            </a:pPr>
            <a:r>
              <a:rPr lang="en-US" sz="3200" dirty="0" smtClean="0"/>
              <a:t>And seals their instruction.                                        </a:t>
            </a:r>
          </a:p>
          <a:p>
            <a:pPr>
              <a:buNone/>
            </a:pPr>
            <a:r>
              <a:rPr lang="en-US" sz="3200" dirty="0" smtClean="0"/>
              <a:t>						(Job 33:15-16).</a:t>
            </a:r>
          </a:p>
          <a:p>
            <a:pPr>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66800"/>
            <a:ext cx="8229600" cy="5257800"/>
          </a:xfrm>
        </p:spPr>
        <p:txBody>
          <a:bodyPr>
            <a:normAutofit/>
          </a:bodyPr>
          <a:lstStyle/>
          <a:p>
            <a:pPr>
              <a:buNone/>
            </a:pPr>
            <a:r>
              <a:rPr lang="en-US" sz="3200" dirty="0" smtClean="0"/>
              <a:t>Dear God,</a:t>
            </a:r>
          </a:p>
          <a:p>
            <a:pPr>
              <a:buNone/>
            </a:pPr>
            <a:r>
              <a:rPr lang="en-US" sz="3200" dirty="0" smtClean="0"/>
              <a:t>We give thanks for the darkness of the night where lies the world of dreams. Guide us closer to our dreams so that we may be nourished by them. Give us good dreams and memory of them so that we may carry their poetry and mystery into our daily lives</a:t>
            </a:r>
          </a:p>
          <a:p>
            <a:pPr>
              <a:buNone/>
            </a:pPr>
            <a:r>
              <a:rPr lang="en-US" sz="3200" dirty="0" smtClean="0"/>
              <a:t>Grant us deep and restful sleep that we may wake refreshed with strength enough to renew a world grown tired.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76800"/>
          </a:xfrm>
        </p:spPr>
        <p:txBody>
          <a:bodyPr>
            <a:normAutofit fontScale="92500"/>
          </a:bodyPr>
          <a:lstStyle/>
          <a:p>
            <a:pPr>
              <a:buNone/>
            </a:pPr>
            <a:r>
              <a:rPr lang="en-US" sz="3200" dirty="0" smtClean="0"/>
              <a:t>We give thanks for the inspiration of stars, the dignity of the moon and the lullabies of crickets and frogs.</a:t>
            </a:r>
          </a:p>
          <a:p>
            <a:pPr>
              <a:buNone/>
            </a:pPr>
            <a:r>
              <a:rPr lang="en-US" sz="3200" dirty="0" smtClean="0"/>
              <a:t>Let us restore the night and reclaim it as a sanctuary of peace, where silence shall be music to our hearts and darkness shall throw light upon our souls. Good night. Sweet dreams. 				Amen</a:t>
            </a:r>
          </a:p>
          <a:p>
            <a:pPr>
              <a:buNone/>
            </a:pPr>
            <a:r>
              <a:rPr lang="en-US" sz="3200" dirty="0" smtClean="0"/>
              <a:t>	                                         Michael </a:t>
            </a:r>
            <a:r>
              <a:rPr lang="en-US" sz="3200" dirty="0" err="1" smtClean="0"/>
              <a:t>Leuing</a:t>
            </a:r>
            <a:r>
              <a:rPr lang="en-US" sz="3200" dirty="0" smtClean="0"/>
              <a:t>		                          </a:t>
            </a:r>
            <a:r>
              <a:rPr lang="en-US" sz="3200" i="1" dirty="0" smtClean="0"/>
              <a:t>A Common Prayer</a:t>
            </a:r>
            <a:endParaRPr lang="en-US" sz="32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normAutofit/>
          </a:bodyPr>
          <a:lstStyle/>
          <a:p>
            <a:r>
              <a:rPr lang="en-US" dirty="0" smtClean="0"/>
              <a:t>Loss and Trauma in the Family</a:t>
            </a:r>
            <a:endParaRPr lang="en-US" dirty="0"/>
          </a:p>
        </p:txBody>
      </p:sp>
      <p:sp>
        <p:nvSpPr>
          <p:cNvPr id="3" name="Content Placeholder 2"/>
          <p:cNvSpPr>
            <a:spLocks noGrp="1"/>
          </p:cNvSpPr>
          <p:nvPr>
            <p:ph idx="1"/>
          </p:nvPr>
        </p:nvSpPr>
        <p:spPr>
          <a:xfrm>
            <a:off x="457200" y="1524000"/>
            <a:ext cx="8229600" cy="5105400"/>
          </a:xfrm>
        </p:spPr>
        <p:txBody>
          <a:bodyPr>
            <a:noAutofit/>
          </a:bodyPr>
          <a:lstStyle/>
          <a:p>
            <a:pPr>
              <a:buNone/>
            </a:pPr>
            <a:r>
              <a:rPr lang="en-US" sz="3200" dirty="0" smtClean="0"/>
              <a:t>No matter whether you meet with a family of three or four or a group of eight or ten, each one will respond in a unique way, even though they have all been exposed to the same loss.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2050" name="Object 2"/>
          <p:cNvGraphicFramePr>
            <a:graphicFrameLocks noChangeAspect="1"/>
          </p:cNvGraphicFramePr>
          <p:nvPr/>
        </p:nvGraphicFramePr>
        <p:xfrm>
          <a:off x="2209800" y="345094"/>
          <a:ext cx="4724400" cy="6512906"/>
        </p:xfrm>
        <a:graphic>
          <a:graphicData uri="http://schemas.openxmlformats.org/presentationml/2006/ole">
            <p:oleObj spid="_x0000_s58370" name="Document" r:id="rId3" imgW="5930864" imgH="8173497" progId="Word.Document.12">
              <p:embed/>
            </p:oleObj>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lstStyle/>
          <a:p>
            <a:r>
              <a:rPr lang="en-US" dirty="0" smtClean="0"/>
              <a:t>Bad Day/Good Day Exercise</a:t>
            </a:r>
            <a:endParaRPr lang="en-US" dirty="0"/>
          </a:p>
        </p:txBody>
      </p:sp>
      <p:sp>
        <p:nvSpPr>
          <p:cNvPr id="3" name="Content Placeholder 2"/>
          <p:cNvSpPr>
            <a:spLocks noGrp="1"/>
          </p:cNvSpPr>
          <p:nvPr>
            <p:ph idx="1"/>
          </p:nvPr>
        </p:nvSpPr>
        <p:spPr>
          <a:xfrm>
            <a:off x="381000" y="1295400"/>
            <a:ext cx="8229600" cy="4325112"/>
          </a:xfrm>
        </p:spPr>
        <p:txBody>
          <a:bodyPr>
            <a:normAutofit/>
          </a:bodyPr>
          <a:lstStyle/>
          <a:p>
            <a:pPr>
              <a:buNone/>
            </a:pPr>
            <a:r>
              <a:rPr lang="en-US" sz="3200" i="1" dirty="0" smtClean="0"/>
              <a:t>Bad Day, Good Day</a:t>
            </a:r>
            <a:r>
              <a:rPr lang="en-US" sz="3200" dirty="0" smtClean="0"/>
              <a:t> exercise. Give your client a  piece of paper and a pen, and ask them to divide it into two columns. At the top of the left hand column, write ‘When I have a bad day </a:t>
            </a:r>
            <a:r>
              <a:rPr lang="en-US" sz="3200" dirty="0" err="1" smtClean="0"/>
              <a:t>i</a:t>
            </a:r>
            <a:r>
              <a:rPr lang="en-US" sz="3200" dirty="0" smtClean="0"/>
              <a:t>…’’ and the top of the right hand column, write “When I have a good day, I…”</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dirty="0" smtClean="0"/>
              <a:t>Bad Day, Good Day Exercise</a:t>
            </a:r>
            <a:endParaRPr lang="en-US" dirty="0"/>
          </a:p>
        </p:txBody>
      </p:sp>
      <p:sp>
        <p:nvSpPr>
          <p:cNvPr id="3" name="Content Placeholder 2"/>
          <p:cNvSpPr>
            <a:spLocks noGrp="1"/>
          </p:cNvSpPr>
          <p:nvPr>
            <p:ph idx="1"/>
          </p:nvPr>
        </p:nvSpPr>
        <p:spPr>
          <a:xfrm>
            <a:off x="457200" y="1371600"/>
            <a:ext cx="8229600" cy="4325112"/>
          </a:xfrm>
        </p:spPr>
        <p:txBody>
          <a:bodyPr>
            <a:normAutofit/>
          </a:bodyPr>
          <a:lstStyle/>
          <a:p>
            <a:pPr>
              <a:buNone/>
            </a:pPr>
            <a:r>
              <a:rPr lang="en-US" sz="3200" dirty="0" smtClean="0"/>
              <a:t>Ask them to list as many of the things they experience under each of the headings. You can use these lists to help them think about the ways they manage their bereavement.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066800"/>
          </a:xfrm>
        </p:spPr>
        <p:txBody>
          <a:bodyPr/>
          <a:lstStyle/>
          <a:p>
            <a:r>
              <a:rPr lang="en-US" dirty="0" smtClean="0"/>
              <a:t>Bad Day, Good Day Exercise</a:t>
            </a:r>
            <a:endParaRPr lang="en-US" dirty="0"/>
          </a:p>
        </p:txBody>
      </p:sp>
      <p:sp>
        <p:nvSpPr>
          <p:cNvPr id="3" name="Content Placeholder 2"/>
          <p:cNvSpPr>
            <a:spLocks noGrp="1"/>
          </p:cNvSpPr>
          <p:nvPr>
            <p:ph idx="1"/>
          </p:nvPr>
        </p:nvSpPr>
        <p:spPr>
          <a:xfrm>
            <a:off x="457200" y="1295400"/>
            <a:ext cx="8229600" cy="5029200"/>
          </a:xfrm>
        </p:spPr>
        <p:txBody>
          <a:bodyPr>
            <a:normAutofit lnSpcReduction="10000"/>
          </a:bodyPr>
          <a:lstStyle/>
          <a:p>
            <a:pPr>
              <a:buNone/>
            </a:pPr>
            <a:r>
              <a:rPr lang="en-US" sz="3200" dirty="0" smtClean="0"/>
              <a:t>You can ask questions like:</a:t>
            </a:r>
          </a:p>
          <a:p>
            <a:pPr>
              <a:buNone/>
            </a:pPr>
            <a:r>
              <a:rPr lang="en-US" sz="3200" dirty="0" smtClean="0"/>
              <a:t>“What sort of pattern is there to these ‘days’?”</a:t>
            </a:r>
          </a:p>
          <a:p>
            <a:pPr>
              <a:buNone/>
            </a:pPr>
            <a:r>
              <a:rPr lang="en-US" sz="3200" dirty="0" smtClean="0"/>
              <a:t>“How long in between the ‘days’ do you find there is?”</a:t>
            </a:r>
          </a:p>
          <a:p>
            <a:pPr>
              <a:buNone/>
            </a:pPr>
            <a:r>
              <a:rPr lang="en-US" sz="3200" dirty="0" smtClean="0"/>
              <a:t>“What sort of things can send you into a ‘bad day’?”</a:t>
            </a:r>
          </a:p>
          <a:p>
            <a:pPr>
              <a:buNone/>
            </a:pPr>
            <a:r>
              <a:rPr lang="en-US" sz="3200" dirty="0" smtClean="0"/>
              <a:t>“How do you get out of a ‘bad day’?”</a:t>
            </a:r>
          </a:p>
          <a:p>
            <a:pPr>
              <a:buNone/>
            </a:pPr>
            <a:endParaRPr lang="en-US" sz="3200" dirty="0" smtClean="0"/>
          </a:p>
          <a:p>
            <a:pPr>
              <a:buNone/>
            </a:pPr>
            <a:r>
              <a:rPr lang="en-US" sz="2400" dirty="0" smtClean="0"/>
              <a:t>     Taken from </a:t>
            </a:r>
            <a:r>
              <a:rPr lang="en-US" sz="2400" dirty="0" err="1" smtClean="0"/>
              <a:t>Dodie</a:t>
            </a:r>
            <a:r>
              <a:rPr lang="en-US" sz="2400" dirty="0" smtClean="0"/>
              <a:t> Graves, Talking with Bereaved People</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686800" cy="838200"/>
          </a:xfrm>
        </p:spPr>
        <p:txBody>
          <a:bodyPr/>
          <a:lstStyle/>
          <a:p>
            <a:r>
              <a:rPr lang="en-US" dirty="0" smtClean="0"/>
              <a:t>What to Do</a:t>
            </a:r>
            <a:endParaRPr lang="en-US" dirty="0"/>
          </a:p>
        </p:txBody>
      </p:sp>
      <p:sp>
        <p:nvSpPr>
          <p:cNvPr id="3" name="Content Placeholder 2"/>
          <p:cNvSpPr>
            <a:spLocks noGrp="1"/>
          </p:cNvSpPr>
          <p:nvPr>
            <p:ph idx="1"/>
          </p:nvPr>
        </p:nvSpPr>
        <p:spPr>
          <a:xfrm>
            <a:off x="457200" y="1447800"/>
            <a:ext cx="8229600" cy="4389120"/>
          </a:xfrm>
        </p:spPr>
        <p:txBody>
          <a:bodyPr>
            <a:normAutofit/>
          </a:bodyPr>
          <a:lstStyle/>
          <a:p>
            <a:pPr>
              <a:buNone/>
            </a:pPr>
            <a:r>
              <a:rPr lang="en-US" dirty="0"/>
              <a:t>1</a:t>
            </a:r>
            <a:r>
              <a:rPr lang="en-US" sz="3200" dirty="0" smtClean="0"/>
              <a:t>. List the essentials and the non-essentials</a:t>
            </a:r>
          </a:p>
          <a:p>
            <a:pPr>
              <a:buNone/>
            </a:pPr>
            <a:r>
              <a:rPr lang="en-US" dirty="0"/>
              <a:t>2</a:t>
            </a:r>
            <a:r>
              <a:rPr lang="en-US" sz="3200" dirty="0" smtClean="0"/>
              <a:t>. List what I know how to do and what I don’t</a:t>
            </a:r>
          </a:p>
          <a:p>
            <a:pPr>
              <a:buNone/>
            </a:pPr>
            <a:r>
              <a:rPr lang="en-US" dirty="0"/>
              <a:t>3</a:t>
            </a:r>
            <a:r>
              <a:rPr lang="en-US" sz="3200" dirty="0" smtClean="0"/>
              <a:t>. Help them handle the advice of others</a:t>
            </a:r>
          </a:p>
          <a:p>
            <a:pPr>
              <a:buNone/>
            </a:pPr>
            <a:r>
              <a:rPr lang="en-US" dirty="0"/>
              <a:t>4</a:t>
            </a:r>
            <a:r>
              <a:rPr lang="en-US" sz="3200" dirty="0" smtClean="0"/>
              <a:t>. Help them handle the holidays</a:t>
            </a:r>
          </a:p>
          <a:p>
            <a:pPr>
              <a:buNone/>
            </a:pPr>
            <a:r>
              <a:rPr lang="en-US" dirty="0"/>
              <a:t>5</a:t>
            </a:r>
            <a:r>
              <a:rPr lang="en-US" sz="3200" dirty="0" smtClean="0"/>
              <a:t>. Explanation letter – Change monthly or quarterly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 Letter</a:t>
            </a:r>
            <a:endParaRPr lang="en-US" dirty="0"/>
          </a:p>
        </p:txBody>
      </p:sp>
      <p:sp>
        <p:nvSpPr>
          <p:cNvPr id="3" name="Content Placeholder 2"/>
          <p:cNvSpPr>
            <a:spLocks noGrp="1"/>
          </p:cNvSpPr>
          <p:nvPr>
            <p:ph idx="1"/>
          </p:nvPr>
        </p:nvSpPr>
        <p:spPr>
          <a:xfrm>
            <a:off x="228600" y="1447800"/>
            <a:ext cx="8686800" cy="5257800"/>
          </a:xfrm>
        </p:spPr>
        <p:txBody>
          <a:bodyPr>
            <a:normAutofit lnSpcReduction="10000"/>
          </a:bodyPr>
          <a:lstStyle/>
          <a:p>
            <a:pPr>
              <a:buNone/>
            </a:pPr>
            <a:r>
              <a:rPr lang="en-US" dirty="0" smtClean="0"/>
              <a:t>Dear Friend (family, pastor, fellow workers…)</a:t>
            </a:r>
          </a:p>
          <a:p>
            <a:pPr>
              <a:buNone/>
            </a:pPr>
            <a:endParaRPr lang="en-US" dirty="0" smtClean="0"/>
          </a:p>
          <a:p>
            <a:pPr>
              <a:buNone/>
            </a:pPr>
            <a:r>
              <a:rPr lang="en-US" dirty="0" smtClean="0"/>
              <a:t>Recently I have suffered a devastating loss. I am grieving and it will take months and even years to recover from this loss </a:t>
            </a:r>
          </a:p>
          <a:p>
            <a:pPr>
              <a:buNone/>
            </a:pPr>
            <a:r>
              <a:rPr lang="en-US" dirty="0" smtClean="0"/>
              <a:t>I wanted to let you know that I will cry from time to time. I don’t apologize for my tears since they are not a sign of weakness or a lack of faith. They are God’s gift to me to express the extent of my loss, and they are also a sign that I am recovering.</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 Letter</a:t>
            </a:r>
            <a:endParaRPr lang="en-US" dirty="0"/>
          </a:p>
        </p:txBody>
      </p:sp>
      <p:sp>
        <p:nvSpPr>
          <p:cNvPr id="3" name="Content Placeholder 2"/>
          <p:cNvSpPr>
            <a:spLocks noGrp="1"/>
          </p:cNvSpPr>
          <p:nvPr>
            <p:ph idx="1"/>
          </p:nvPr>
        </p:nvSpPr>
        <p:spPr/>
        <p:txBody>
          <a:bodyPr>
            <a:normAutofit/>
          </a:bodyPr>
          <a:lstStyle/>
          <a:p>
            <a:pPr>
              <a:buNone/>
            </a:pPr>
            <a:r>
              <a:rPr lang="en-US" dirty="0" smtClean="0"/>
              <a:t>At times you may see me angry for no apparent reason. Sometimes I’m not sure why. All I know is that my emotions are intense because of my grief. If I don’t always make sense to you, please be forgiving and patient with me. And if I repeat myself again and again, please accept this as normal.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 Letter</a:t>
            </a:r>
            <a:endParaRPr lang="en-US" dirty="0"/>
          </a:p>
        </p:txBody>
      </p:sp>
      <p:sp>
        <p:nvSpPr>
          <p:cNvPr id="3" name="Content Placeholder 2"/>
          <p:cNvSpPr>
            <a:spLocks noGrp="1"/>
          </p:cNvSpPr>
          <p:nvPr>
            <p:ph idx="1"/>
          </p:nvPr>
        </p:nvSpPr>
        <p:spPr/>
        <p:txBody>
          <a:bodyPr/>
          <a:lstStyle/>
          <a:p>
            <a:pPr>
              <a:buNone/>
            </a:pPr>
            <a:r>
              <a:rPr lang="en-US" dirty="0" smtClean="0"/>
              <a:t>More than anything else I need your understanding and your presence. You don’t always have to know what to say or even say anything if you don’t know how to respond. Your presence and a touch or hug lets me know you care. Please don’t wait for me to call you since sometimes I am too tired or tearful to do so.</a:t>
            </a:r>
          </a:p>
          <a:p>
            <a:pPr>
              <a:buNone/>
            </a:pP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 Letter</a:t>
            </a:r>
            <a:endParaRPr lang="en-US" dirty="0"/>
          </a:p>
        </p:txBody>
      </p:sp>
      <p:sp>
        <p:nvSpPr>
          <p:cNvPr id="3" name="Content Placeholder 2"/>
          <p:cNvSpPr>
            <a:spLocks noGrp="1"/>
          </p:cNvSpPr>
          <p:nvPr>
            <p:ph idx="1"/>
          </p:nvPr>
        </p:nvSpPr>
        <p:spPr/>
        <p:txBody>
          <a:bodyPr>
            <a:normAutofit/>
          </a:bodyPr>
          <a:lstStyle/>
          <a:p>
            <a:pPr>
              <a:buNone/>
            </a:pPr>
            <a:r>
              <a:rPr lang="en-US" dirty="0" smtClean="0"/>
              <a:t>If you have experienced a similar type of loss, please feel free to share it with me. It will help rather than cause me to feel worse. And don’t stop sharing if I begin to cry. It’s all right, and any tears you express as we talk are all right too. This loss is so painful, and right now it feels like the worst thing that could ever happen to me.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 Letter</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But I will survive and eventually recover. I cling to that knowledge, even though there have been times when I didn’t feel it. I know that I will not always feel as I do now. Laughter and joy will emerge once again someday.</a:t>
            </a:r>
          </a:p>
          <a:p>
            <a:pPr>
              <a:buNone/>
            </a:pPr>
            <a:r>
              <a:rPr lang="en-US" dirty="0" smtClean="0"/>
              <a:t>Thank you for caring about me. Thank you for listening and praying. Your concern comforts me and is a gift which I will always be thankful.</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r>
              <a:rPr lang="en-US" dirty="0" smtClean="0"/>
              <a:t>Loss and Trauma in the Family</a:t>
            </a:r>
            <a:endParaRPr lang="en-US" dirty="0"/>
          </a:p>
        </p:txBody>
      </p:sp>
      <p:sp>
        <p:nvSpPr>
          <p:cNvPr id="3" name="Content Placeholder 2"/>
          <p:cNvSpPr>
            <a:spLocks noGrp="1"/>
          </p:cNvSpPr>
          <p:nvPr>
            <p:ph idx="1"/>
          </p:nvPr>
        </p:nvSpPr>
        <p:spPr>
          <a:xfrm>
            <a:off x="457200" y="1295400"/>
            <a:ext cx="8229600" cy="4325112"/>
          </a:xfrm>
        </p:spPr>
        <p:txBody>
          <a:bodyPr>
            <a:normAutofit/>
          </a:bodyPr>
          <a:lstStyle/>
          <a:p>
            <a:pPr>
              <a:buNone/>
            </a:pPr>
            <a:r>
              <a:rPr lang="en-US" sz="3200" dirty="0" smtClean="0"/>
              <a:t>But have they really been exposed to the same loss? Perhaps, but perhaps not. It could be that you’ve already experienced this in some of your own grief events. Each person’s grief response is affected by numerous factors, and by its DNA. It helps to look at a mourner and realize all that has come into play.</a:t>
            </a:r>
          </a:p>
          <a:p>
            <a:pPr>
              <a:buNone/>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86800" cy="838200"/>
          </a:xfrm>
        </p:spPr>
        <p:txBody>
          <a:bodyPr/>
          <a:lstStyle/>
          <a:p>
            <a:r>
              <a:rPr lang="en-US" dirty="0" smtClean="0"/>
              <a:t>What to Do </a:t>
            </a:r>
            <a:endParaRPr lang="en-US" dirty="0"/>
          </a:p>
        </p:txBody>
      </p:sp>
      <p:sp>
        <p:nvSpPr>
          <p:cNvPr id="3" name="Content Placeholder 2"/>
          <p:cNvSpPr>
            <a:spLocks noGrp="1"/>
          </p:cNvSpPr>
          <p:nvPr>
            <p:ph idx="1"/>
          </p:nvPr>
        </p:nvSpPr>
        <p:spPr>
          <a:xfrm>
            <a:off x="381000" y="1371600"/>
            <a:ext cx="8229600" cy="5181600"/>
          </a:xfrm>
        </p:spPr>
        <p:txBody>
          <a:bodyPr>
            <a:normAutofit/>
          </a:bodyPr>
          <a:lstStyle/>
          <a:p>
            <a:pPr>
              <a:buNone/>
            </a:pPr>
            <a:r>
              <a:rPr lang="en-US" dirty="0" smtClean="0"/>
              <a:t>6.</a:t>
            </a:r>
            <a:r>
              <a:rPr lang="en-US" sz="3200" dirty="0" smtClean="0"/>
              <a:t> Identify safe people </a:t>
            </a:r>
          </a:p>
          <a:p>
            <a:pPr>
              <a:buNone/>
            </a:pPr>
            <a:r>
              <a:rPr lang="en-US" dirty="0"/>
              <a:t>7</a:t>
            </a:r>
            <a:r>
              <a:rPr lang="en-US" sz="3200" dirty="0" smtClean="0"/>
              <a:t>. Set up a team of people – Different each month </a:t>
            </a:r>
          </a:p>
          <a:p>
            <a:pPr>
              <a:buNone/>
            </a:pPr>
            <a:r>
              <a:rPr lang="en-US" dirty="0"/>
              <a:t>8</a:t>
            </a:r>
            <a:r>
              <a:rPr lang="en-US" sz="3200" dirty="0" smtClean="0"/>
              <a:t>. Handle the feelings</a:t>
            </a:r>
          </a:p>
          <a:p>
            <a:pPr>
              <a:buNone/>
            </a:pPr>
            <a:r>
              <a:rPr lang="en-US" dirty="0" smtClean="0"/>
              <a:t>9. Help them learn to live “without”</a:t>
            </a:r>
          </a:p>
          <a:p>
            <a:pPr>
              <a:buNone/>
            </a:pPr>
            <a:r>
              <a:rPr lang="en-US" dirty="0" smtClean="0"/>
              <a:t>10. Develop a new relationship</a:t>
            </a:r>
          </a:p>
          <a:p>
            <a:pPr>
              <a:buNone/>
            </a:pPr>
            <a:r>
              <a:rPr lang="en-US" dirty="0" smtClean="0"/>
              <a:t>What will you continue do to and what will change?</a:t>
            </a:r>
          </a:p>
          <a:p>
            <a:pPr>
              <a:buNone/>
            </a:pPr>
            <a:r>
              <a:rPr lang="en-US" dirty="0" smtClean="0"/>
              <a:t>11. Secondary losses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Do</a:t>
            </a:r>
            <a:endParaRPr lang="en-US" dirty="0"/>
          </a:p>
        </p:txBody>
      </p:sp>
      <p:sp>
        <p:nvSpPr>
          <p:cNvPr id="3" name="Content Placeholder 2"/>
          <p:cNvSpPr>
            <a:spLocks noGrp="1"/>
          </p:cNvSpPr>
          <p:nvPr>
            <p:ph idx="1"/>
          </p:nvPr>
        </p:nvSpPr>
        <p:spPr/>
        <p:txBody>
          <a:bodyPr>
            <a:normAutofit/>
          </a:bodyPr>
          <a:lstStyle/>
          <a:p>
            <a:pPr>
              <a:buNone/>
            </a:pPr>
            <a:r>
              <a:rPr lang="en-US" sz="3200" dirty="0" smtClean="0"/>
              <a:t>12. Journals</a:t>
            </a:r>
          </a:p>
          <a:p>
            <a:pPr>
              <a:buNone/>
            </a:pPr>
            <a:r>
              <a:rPr lang="en-US" dirty="0" smtClean="0"/>
              <a:t>13. A “Letting Go” prayer </a:t>
            </a:r>
          </a:p>
          <a:p>
            <a:pPr>
              <a:buNone/>
            </a:pPr>
            <a:endParaRPr lang="en-US" sz="3200" dirty="0" smtClean="0"/>
          </a:p>
          <a:p>
            <a:pPr>
              <a:buNone/>
            </a:pP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90600"/>
          </a:xfrm>
        </p:spPr>
        <p:txBody>
          <a:bodyPr/>
          <a:lstStyle/>
          <a:p>
            <a:r>
              <a:rPr lang="en-US" dirty="0" smtClean="0"/>
              <a:t>The Family Unit</a:t>
            </a:r>
            <a:endParaRPr lang="en-US" dirty="0"/>
          </a:p>
        </p:txBody>
      </p:sp>
      <p:sp>
        <p:nvSpPr>
          <p:cNvPr id="3" name="Content Placeholder 2"/>
          <p:cNvSpPr>
            <a:spLocks noGrp="1"/>
          </p:cNvSpPr>
          <p:nvPr>
            <p:ph idx="1"/>
          </p:nvPr>
        </p:nvSpPr>
        <p:spPr>
          <a:xfrm>
            <a:off x="381000" y="1295400"/>
            <a:ext cx="8534400" cy="5257800"/>
          </a:xfrm>
        </p:spPr>
        <p:txBody>
          <a:bodyPr>
            <a:normAutofit/>
          </a:bodyPr>
          <a:lstStyle/>
          <a:p>
            <a:pPr>
              <a:buNone/>
            </a:pPr>
            <a:r>
              <a:rPr lang="en-US" sz="3200" dirty="0" smtClean="0"/>
              <a:t>Part of the difficulty will be family differences to the event. </a:t>
            </a:r>
          </a:p>
          <a:p>
            <a:pPr>
              <a:buNone/>
            </a:pPr>
            <a:r>
              <a:rPr lang="en-US" sz="3200" dirty="0" smtClean="0"/>
              <a:t>“It doesn’t help to talk about it.” </a:t>
            </a:r>
          </a:p>
          <a:p>
            <a:pPr>
              <a:buNone/>
            </a:pPr>
            <a:r>
              <a:rPr lang="en-US" sz="3200" dirty="0" smtClean="0"/>
              <a:t>“You can talk about it, but not with me.”</a:t>
            </a:r>
          </a:p>
          <a:p>
            <a:pPr>
              <a:buNone/>
            </a:pPr>
            <a:r>
              <a:rPr lang="en-US" sz="3200" dirty="0" smtClean="0"/>
              <a:t>“Let’s just move on.” </a:t>
            </a:r>
          </a:p>
          <a:p>
            <a:pPr>
              <a:buNone/>
            </a:pPr>
            <a:r>
              <a:rPr lang="en-US" sz="3200" dirty="0" smtClean="0"/>
              <a:t>“We’re doing fine, but thanks for asking.” </a:t>
            </a:r>
          </a:p>
          <a:p>
            <a:pPr>
              <a:buNone/>
            </a:pPr>
            <a:r>
              <a:rPr lang="en-US" sz="3200" dirty="0" smtClean="0"/>
              <a:t>“If your not sharing feelings you’re not responding in a healthy way.” </a:t>
            </a:r>
          </a:p>
          <a:p>
            <a:pPr>
              <a:buNone/>
            </a:pPr>
            <a:r>
              <a:rPr lang="en-US" sz="3200" dirty="0" smtClean="0"/>
              <a:t>“Let’s let others help us.”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20">
      <a:dk1>
        <a:srgbClr val="F4F2F5"/>
      </a:dk1>
      <a:lt1>
        <a:srgbClr val="0000CC"/>
      </a:lt1>
      <a:dk2>
        <a:srgbClr val="F4F2F5"/>
      </a:dk2>
      <a:lt2>
        <a:srgbClr val="001849"/>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936</TotalTime>
  <Words>3540</Words>
  <Application>Microsoft Office PowerPoint</Application>
  <PresentationFormat>On-screen Show (4:3)</PresentationFormat>
  <Paragraphs>371</Paragraphs>
  <Slides>81</Slides>
  <Notes>34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Trek</vt:lpstr>
      <vt:lpstr>Document</vt:lpstr>
      <vt:lpstr>The Grieving Parent: Responding to Childhood Deaths, Disability or Disappearance  </vt:lpstr>
      <vt:lpstr>Slide 2</vt:lpstr>
      <vt:lpstr>Slide 3</vt:lpstr>
      <vt:lpstr>Slide 4</vt:lpstr>
      <vt:lpstr>Loss and Trauma in the Family</vt:lpstr>
      <vt:lpstr>Loss and Trauma in the Family</vt:lpstr>
      <vt:lpstr>Loss and Trauma in the Family</vt:lpstr>
      <vt:lpstr>Loss and Trauma in the Family</vt:lpstr>
      <vt:lpstr>The Family Unit</vt:lpstr>
      <vt:lpstr>Finding Balance After Loss</vt:lpstr>
      <vt:lpstr>Finding Balance After Loss</vt:lpstr>
      <vt:lpstr>Seven Characteristics of the Family that Survives Loss</vt:lpstr>
      <vt:lpstr>Seven Characteristics of the Family that Survives Loss</vt:lpstr>
      <vt:lpstr>Slide 14</vt:lpstr>
      <vt:lpstr>      </vt:lpstr>
      <vt:lpstr>Slide 16</vt:lpstr>
      <vt:lpstr>Slide 17</vt:lpstr>
      <vt:lpstr>Slide 18</vt:lpstr>
      <vt:lpstr>Slide 19</vt:lpstr>
      <vt:lpstr>5 Cries in the Loss of Any Child</vt:lpstr>
      <vt:lpstr>Slide 21</vt:lpstr>
      <vt:lpstr>5 Cries in the Loss of Any Child</vt:lpstr>
      <vt:lpstr>Slide 23</vt:lpstr>
      <vt:lpstr>Loss of a Child</vt:lpstr>
      <vt:lpstr>Loss of a Child</vt:lpstr>
      <vt:lpstr>Loss of a Child</vt:lpstr>
      <vt:lpstr>Loss of a Child</vt:lpstr>
      <vt:lpstr>Death of a Child</vt:lpstr>
      <vt:lpstr>Death of a Child</vt:lpstr>
      <vt:lpstr>Secondary Losses</vt:lpstr>
      <vt:lpstr>Mother’s Response to the death of a child </vt:lpstr>
      <vt:lpstr>Mother’s Response to the death of a child </vt:lpstr>
      <vt:lpstr>Mother’s Response to the death of a child </vt:lpstr>
      <vt:lpstr>Mother’s Response to the death of a child</vt:lpstr>
      <vt:lpstr>Mother’s Response to the death of a child</vt:lpstr>
      <vt:lpstr>Mother’s Response to the death of a child</vt:lpstr>
      <vt:lpstr>Problems in Marriage</vt:lpstr>
      <vt:lpstr>Problems in Marriage</vt:lpstr>
      <vt:lpstr>Problems in Marriage</vt:lpstr>
      <vt:lpstr>Problems in Marriage</vt:lpstr>
      <vt:lpstr>Problems in Marriage</vt:lpstr>
      <vt:lpstr>Problems in Marriage</vt:lpstr>
      <vt:lpstr>Problems in Marriage</vt:lpstr>
      <vt:lpstr>Problems in Marriage</vt:lpstr>
      <vt:lpstr>Sibling Losses</vt:lpstr>
      <vt:lpstr>Slide 46</vt:lpstr>
      <vt:lpstr>Phases of Grieving for a Disabled Child</vt:lpstr>
      <vt:lpstr>Slide 48</vt:lpstr>
      <vt:lpstr>Slide 49</vt:lpstr>
      <vt:lpstr>Slide 50</vt:lpstr>
      <vt:lpstr>Stages of Adjustment</vt:lpstr>
      <vt:lpstr>Stages of Adjustment</vt:lpstr>
      <vt:lpstr>Siblings</vt:lpstr>
      <vt:lpstr>Siblings</vt:lpstr>
      <vt:lpstr>siblings</vt:lpstr>
      <vt:lpstr>Losses</vt:lpstr>
      <vt:lpstr>Losses</vt:lpstr>
      <vt:lpstr>When A Child is Disabled</vt:lpstr>
      <vt:lpstr>When A Child is Disabled</vt:lpstr>
      <vt:lpstr>Ball of Grief</vt:lpstr>
      <vt:lpstr>The Crazy Feelings of Grief </vt:lpstr>
      <vt:lpstr>The Crazy Feelings of Grief</vt:lpstr>
      <vt:lpstr>The Crazy Feelings of Grief</vt:lpstr>
      <vt:lpstr>The Crazy Feelings of Grief</vt:lpstr>
      <vt:lpstr>Sleep</vt:lpstr>
      <vt:lpstr>Sleep</vt:lpstr>
      <vt:lpstr>Sleep</vt:lpstr>
      <vt:lpstr>Slide 68</vt:lpstr>
      <vt:lpstr>Slide 69</vt:lpstr>
      <vt:lpstr>Slide 70</vt:lpstr>
      <vt:lpstr>Bad Day/Good Day Exercise</vt:lpstr>
      <vt:lpstr>Bad Day, Good Day Exercise</vt:lpstr>
      <vt:lpstr>Bad Day, Good Day Exercise</vt:lpstr>
      <vt:lpstr>What to Do</vt:lpstr>
      <vt:lpstr>Explanation Letter</vt:lpstr>
      <vt:lpstr>Explanation Letter</vt:lpstr>
      <vt:lpstr>Explanation Letter</vt:lpstr>
      <vt:lpstr>Explanation Letter</vt:lpstr>
      <vt:lpstr>Explanation Letter</vt:lpstr>
      <vt:lpstr>What to Do </vt:lpstr>
      <vt:lpstr>What to 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 AND KALA</dc:creator>
  <cp:lastModifiedBy>SARAH AND KALA</cp:lastModifiedBy>
  <cp:revision>10</cp:revision>
  <dcterms:created xsi:type="dcterms:W3CDTF">2014-07-10T17:19:04Z</dcterms:created>
  <dcterms:modified xsi:type="dcterms:W3CDTF">2015-09-18T14:40:53Z</dcterms:modified>
</cp:coreProperties>
</file>